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8" r:id="rId4"/>
    <p:sldId id="260" r:id="rId5"/>
    <p:sldId id="274" r:id="rId6"/>
    <p:sldId id="261" r:id="rId7"/>
    <p:sldId id="273" r:id="rId8"/>
    <p:sldId id="272" r:id="rId9"/>
    <p:sldId id="263" r:id="rId10"/>
    <p:sldId id="287" r:id="rId11"/>
    <p:sldId id="286" r:id="rId12"/>
    <p:sldId id="289" r:id="rId13"/>
    <p:sldId id="288" r:id="rId14"/>
    <p:sldId id="264" r:id="rId15"/>
    <p:sldId id="275" r:id="rId16"/>
    <p:sldId id="276" r:id="rId17"/>
    <p:sldId id="265" r:id="rId18"/>
    <p:sldId id="277" r:id="rId19"/>
    <p:sldId id="278" r:id="rId20"/>
    <p:sldId id="279" r:id="rId21"/>
    <p:sldId id="270" r:id="rId22"/>
    <p:sldId id="283" r:id="rId23"/>
    <p:sldId id="271" r:id="rId24"/>
    <p:sldId id="281" r:id="rId25"/>
    <p:sldId id="282" r:id="rId26"/>
    <p:sldId id="284" r:id="rId27"/>
    <p:sldId id="285" r:id="rId28"/>
    <p:sldId id="266" r:id="rId29"/>
    <p:sldId id="267" r:id="rId30"/>
    <p:sldId id="269" r:id="rId31"/>
    <p:sldId id="29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59419F-7E8E-1949-BBBC-E2C877E8B37E}" v="26" dt="2023-04-27T07:31:16.5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74"/>
    <p:restoredTop sz="78120"/>
  </p:normalViewPr>
  <p:slideViewPr>
    <p:cSldViewPr snapToGrid="0">
      <p:cViewPr>
        <p:scale>
          <a:sx n="85" d="100"/>
          <a:sy n="85" d="100"/>
        </p:scale>
        <p:origin x="115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5768FE-BDEB-D348-9A58-81D7D13D2263}" type="datetimeFigureOut">
              <a:rPr lang="en-US" smtClean="0"/>
              <a:t>4/27/23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52C9E8-7EC8-3F47-97B0-E5F15AA1DB43}" type="slidenum">
              <a:rPr lang="en-US" smtClean="0"/>
              <a:t>‹#›</a:t>
            </a:fld>
            <a:endParaRPr lang="en-US"/>
          </a:p>
        </p:txBody>
      </p:sp>
    </p:spTree>
    <p:extLst>
      <p:ext uri="{BB962C8B-B14F-4D97-AF65-F5344CB8AC3E}">
        <p14:creationId xmlns:p14="http://schemas.microsoft.com/office/powerpoint/2010/main" val="3150998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cbi.nlm.nih.gov/pmc/articles/PMC7206698/#CR16"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cbi.nlm.nih.gov/pmc/articles/PMC7206698/#CR16"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Corchete LA, Rojas EA, Alonso-López D, De Las Rivas J, Gutiérrez NC, </a:t>
            </a:r>
            <a:r>
              <a:rPr lang="en-US" dirty="0" err="1"/>
              <a:t>Burguillo</a:t>
            </a:r>
            <a:r>
              <a:rPr lang="en-US" dirty="0"/>
              <a:t> FJ. Systematic comparison and assessment of RNA-seq procedures for gene expression quantitative analysis. </a:t>
            </a:r>
            <a:r>
              <a:rPr lang="en-US" i="1" dirty="0"/>
              <a:t>Sci Rep</a:t>
            </a:r>
            <a:r>
              <a:rPr lang="en-US" dirty="0"/>
              <a:t>. 2020;10(1):19737. Published 2020 Nov 12. doi:10.1038/s41598-020-76881-x</a:t>
            </a:r>
          </a:p>
          <a:p>
            <a:endParaRPr lang="en-US" dirty="0"/>
          </a:p>
        </p:txBody>
      </p:sp>
      <p:sp>
        <p:nvSpPr>
          <p:cNvPr id="4" name="Slide Number Placeholder 3"/>
          <p:cNvSpPr>
            <a:spLocks noGrp="1"/>
          </p:cNvSpPr>
          <p:nvPr>
            <p:ph type="sldNum" sz="quarter" idx="5"/>
          </p:nvPr>
        </p:nvSpPr>
        <p:spPr/>
        <p:txBody>
          <a:bodyPr/>
          <a:lstStyle/>
          <a:p>
            <a:fld id="{4852C9E8-7EC8-3F47-97B0-E5F15AA1DB43}" type="slidenum">
              <a:rPr lang="en-US" smtClean="0"/>
              <a:t>4</a:t>
            </a:fld>
            <a:endParaRPr lang="en-US"/>
          </a:p>
        </p:txBody>
      </p:sp>
    </p:spTree>
    <p:extLst>
      <p:ext uri="{BB962C8B-B14F-4D97-AF65-F5344CB8AC3E}">
        <p14:creationId xmlns:p14="http://schemas.microsoft.com/office/powerpoint/2010/main" val="1408815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dvPSA183"/>
              </a:rPr>
              <a:t>Glaucoma is characterized by progressive apoptotic loss of RGCs and degeneration of the optic nerve.6 Elevated intraocular pressure (IOP), genetic factors, and age are the most important risk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Glial cells are </a:t>
            </a:r>
            <a:r>
              <a:rPr lang="en-US" sz="2800" b="1" dirty="0"/>
              <a:t>a type of cell that provides physical and chemical support to neurons and maintain their environment</a:t>
            </a:r>
            <a:r>
              <a:rPr lang="en-US" sz="2800" dirty="0"/>
              <a:t>. Located in the central nervous system and peripheral nervous system, glial cells are sometimes called the "glue" of the nervous system, as well as neuroglia or just glia.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Astrocytes are </a:t>
            </a:r>
            <a:r>
              <a:rPr lang="en-US" sz="2800" b="1" dirty="0"/>
              <a:t>a subtype of glial cells that make up the majority of cells in the human central nervous system (CNS)</a:t>
            </a:r>
            <a:r>
              <a:rPr lang="en-US" sz="2800" dirty="0"/>
              <a:t>. They perform metabolic, structural, homeostatic, and neuroprotective tasks such as clearing excess neurotransmitters, stabilizing and regulating the blood-brain barrier, and promoting synapse 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Reactive astrocytes are </a:t>
            </a:r>
            <a:r>
              <a:rPr lang="en-US" sz="4000" b="1" dirty="0"/>
              <a:t>astrocytes that undergo morphological, molecular, and functional changes in response to pathological situations in surrounding tissue</a:t>
            </a:r>
            <a:r>
              <a:rPr lang="en-US" sz="4000" dirty="0"/>
              <a:t> (that is, due to CNS disease, injury, deleterious experimental manipulation).</a:t>
            </a:r>
            <a:endParaRPr lang="en-US" sz="2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852C9E8-7EC8-3F47-97B0-E5F15AA1DB43}" type="slidenum">
              <a:rPr lang="en-US" smtClean="0"/>
              <a:t>10</a:t>
            </a:fld>
            <a:endParaRPr lang="en-US"/>
          </a:p>
        </p:txBody>
      </p:sp>
    </p:spTree>
    <p:extLst>
      <p:ext uri="{BB962C8B-B14F-4D97-AF65-F5344CB8AC3E}">
        <p14:creationId xmlns:p14="http://schemas.microsoft.com/office/powerpoint/2010/main" val="2746384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dvPSA183"/>
              </a:rPr>
              <a:t>Glaucoma is characterized by progressive apoptotic loss of RGCs and degeneration of the optic nerve.6 Elevated intraocular pressure (IOP), genetic factors, and age are the most important risk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Glial cells are </a:t>
            </a:r>
            <a:r>
              <a:rPr lang="en-US" sz="2800" b="1" dirty="0"/>
              <a:t>a type of cell that provides physical and chemical support to neurons and maintain their environment</a:t>
            </a:r>
            <a:r>
              <a:rPr lang="en-US" sz="2800" dirty="0"/>
              <a:t>. Located in the central nervous system and peripheral nervous system, glial cells are sometimes called the "glue" of the nervous system, as well as neuroglia or just glia.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Astrocytes are </a:t>
            </a:r>
            <a:r>
              <a:rPr lang="en-US" sz="2800" b="1" dirty="0"/>
              <a:t>a subtype of glial cells that make up the majority of cells in the human central nervous system (CNS)</a:t>
            </a:r>
            <a:r>
              <a:rPr lang="en-US" sz="2800" dirty="0"/>
              <a:t>. They perform metabolic, structural, homeostatic, and neuroprotective tasks such as clearing excess neurotransmitters, stabilizing and regulating the blood-brain barrier, and promoting synapse 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Reactive astrocytes are </a:t>
            </a:r>
            <a:r>
              <a:rPr lang="en-US" sz="4000" b="1" dirty="0"/>
              <a:t>astrocytes that undergo morphological, molecular, and functional changes in response to pathological situations in surrounding tissue</a:t>
            </a:r>
            <a:r>
              <a:rPr lang="en-US" sz="4000" dirty="0"/>
              <a:t> (that is, due to CNS disease, injury, deleterious experimental manipulation).</a:t>
            </a:r>
            <a:endParaRPr lang="en-US" sz="2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852C9E8-7EC8-3F47-97B0-E5F15AA1DB43}" type="slidenum">
              <a:rPr lang="en-US" smtClean="0"/>
              <a:t>11</a:t>
            </a:fld>
            <a:endParaRPr lang="en-US"/>
          </a:p>
        </p:txBody>
      </p:sp>
    </p:spTree>
    <p:extLst>
      <p:ext uri="{BB962C8B-B14F-4D97-AF65-F5344CB8AC3E}">
        <p14:creationId xmlns:p14="http://schemas.microsoft.com/office/powerpoint/2010/main" val="4122867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Adeno-associated viruses (AAV) are single stranded DNA viruses that have not been found to cause pathology in humans. The AAV is dependent on helper viruses for replication and for productive infection. AAV contains two genes, rep and cap, that are required for its replication.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Spp1 deficiency prevented the</a:t>
            </a:r>
            <a:br>
              <a:rPr lang="en-US" dirty="0"/>
            </a:br>
            <a:r>
              <a:rPr lang="en-US" dirty="0">
                <a:effectLst/>
                <a:latin typeface="Arial" panose="020B0604020202020204" pitchFamily="34" charset="0"/>
              </a:rPr>
              <a:t>injury-induced increase in Lgals3 expression. In cultured </a:t>
            </a:r>
            <a:r>
              <a:rPr lang="en-US" dirty="0" err="1">
                <a:effectLst/>
                <a:latin typeface="Arial" panose="020B0604020202020204" pitchFamily="34" charset="0"/>
              </a:rPr>
              <a:t>astro</a:t>
            </a:r>
            <a:r>
              <a:rPr lang="en-US" dirty="0">
                <a:effectLst/>
                <a:latin typeface="Arial" panose="020B0604020202020204" pitchFamily="34" charset="0"/>
              </a:rPr>
              <a:t>-</a:t>
            </a:r>
            <a:br>
              <a:rPr lang="en-US" dirty="0"/>
            </a:br>
            <a:r>
              <a:rPr lang="en-US" dirty="0" err="1">
                <a:effectLst/>
                <a:latin typeface="Arial" panose="020B0604020202020204" pitchFamily="34" charset="0"/>
              </a:rPr>
              <a:t>cytes</a:t>
            </a:r>
            <a:r>
              <a:rPr lang="en-US" dirty="0">
                <a:effectLst/>
                <a:latin typeface="Arial" panose="020B0604020202020204" pitchFamily="34" charset="0"/>
              </a:rPr>
              <a:t>, rSPP1 protein directly up-regulated Lgals3 gene </a:t>
            </a:r>
            <a:r>
              <a:rPr lang="en-US" dirty="0" err="1">
                <a:effectLst/>
                <a:latin typeface="Arial" panose="020B0604020202020204" pitchFamily="34" charset="0"/>
              </a:rPr>
              <a:t>expres</a:t>
            </a:r>
            <a:r>
              <a:rPr lang="en-US" dirty="0">
                <a:effectLst/>
                <a:latin typeface="Arial" panose="020B0604020202020204" pitchFamily="34" charset="0"/>
              </a:rPr>
              <a:t>-</a:t>
            </a:r>
            <a:br>
              <a:rPr lang="en-US" dirty="0"/>
            </a:br>
            <a:r>
              <a:rPr lang="en-US" dirty="0" err="1">
                <a:effectLst/>
                <a:latin typeface="Arial" panose="020B0604020202020204" pitchFamily="34" charset="0"/>
              </a:rPr>
              <a:t>sion</a:t>
            </a:r>
            <a:r>
              <a:rPr lang="en-US" dirty="0">
                <a:effectLst/>
                <a:latin typeface="Arial" panose="020B0604020202020204" pitchFamily="34" charset="0"/>
              </a:rPr>
              <a:t> almost 2-fold (Figure 4N). In vivo, LGALS3 immunoreactivity</a:t>
            </a:r>
            <a:br>
              <a:rPr lang="en-US" dirty="0"/>
            </a:br>
            <a:r>
              <a:rPr lang="en-US" dirty="0">
                <a:effectLst/>
                <a:latin typeface="Arial" panose="020B0604020202020204" pitchFamily="34" charset="0"/>
              </a:rPr>
              <a:t>was detectable in the ONH and ON of naive C57BL/6 and Spp1</a:t>
            </a:r>
            <a:br>
              <a:rPr lang="en-US" dirty="0"/>
            </a:br>
            <a:r>
              <a:rPr lang="en-US" dirty="0">
                <a:effectLst/>
                <a:latin typeface="Arial" panose="020B0604020202020204" pitchFamily="34" charset="0"/>
              </a:rPr>
              <a:t>KO mice, but injury-induced up-regulation of LGALS3 was mark-</a:t>
            </a:r>
            <a:br>
              <a:rPr lang="en-US" dirty="0"/>
            </a:br>
            <a:r>
              <a:rPr lang="en-US" dirty="0" err="1">
                <a:effectLst/>
                <a:latin typeface="Arial" panose="020B0604020202020204" pitchFamily="34" charset="0"/>
              </a:rPr>
              <a:t>edly</a:t>
            </a:r>
            <a:r>
              <a:rPr lang="en-US" dirty="0">
                <a:effectLst/>
                <a:latin typeface="Arial" panose="020B0604020202020204" pitchFamily="34" charset="0"/>
              </a:rPr>
              <a:t> reduced in the Spp1 KO</a:t>
            </a:r>
            <a:endParaRPr lang="en-US" dirty="0"/>
          </a:p>
        </p:txBody>
      </p:sp>
      <p:sp>
        <p:nvSpPr>
          <p:cNvPr id="4" name="Slide Number Placeholder 3"/>
          <p:cNvSpPr>
            <a:spLocks noGrp="1"/>
          </p:cNvSpPr>
          <p:nvPr>
            <p:ph type="sldNum" sz="quarter" idx="5"/>
          </p:nvPr>
        </p:nvSpPr>
        <p:spPr/>
        <p:txBody>
          <a:bodyPr/>
          <a:lstStyle/>
          <a:p>
            <a:fld id="{4852C9E8-7EC8-3F47-97B0-E5F15AA1DB43}" type="slidenum">
              <a:rPr lang="en-US" smtClean="0"/>
              <a:t>12</a:t>
            </a:fld>
            <a:endParaRPr lang="en-US"/>
          </a:p>
        </p:txBody>
      </p:sp>
    </p:spTree>
    <p:extLst>
      <p:ext uri="{BB962C8B-B14F-4D97-AF65-F5344CB8AC3E}">
        <p14:creationId xmlns:p14="http://schemas.microsoft.com/office/powerpoint/2010/main" val="118222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Pan-reactive genes are expressed at similar levels by both A1- and A2-reactive phenotypes and appear to be universal markers of astrogliosis - Astrogliosis (also known as </a:t>
            </a:r>
            <a:r>
              <a:rPr lang="en-US" dirty="0" err="1"/>
              <a:t>astrocytosis</a:t>
            </a:r>
            <a:r>
              <a:rPr lang="en-US" dirty="0"/>
              <a:t> or referred to as reactive astrogliosis) is an abnormal increase in the number of astrocytes due to the destruction of nearby neurons from central nervous system (CNS) trauma, infection, ischemia, stroke, autoimmune responses or neurodegenerative disease.</a:t>
            </a:r>
          </a:p>
          <a:p>
            <a:endParaRPr lang="en-US" dirty="0"/>
          </a:p>
          <a:p>
            <a:r>
              <a:rPr lang="en-US" dirty="0"/>
              <a:t>A1-reactive astrocytes can be strongly induced in vitro by the addition of just three microglia-produced immune effectors (</a:t>
            </a:r>
            <a:r>
              <a:rPr lang="en-US" dirty="0" err="1"/>
              <a:t>TNFa</a:t>
            </a:r>
            <a:r>
              <a:rPr lang="en-US" dirty="0"/>
              <a:t>, IL-1a, and C1q) to the medium [</a:t>
            </a:r>
            <a:r>
              <a:rPr lang="en-US" dirty="0">
                <a:hlinkClick r:id="rId3"/>
              </a:rPr>
              <a:t>16</a:t>
            </a:r>
            <a:r>
              <a:rPr lang="en-US" dirty="0"/>
              <a:t>]. Moreover, A1-reactive astrocytes produced in this manner secrete a proteinaceous toxin that kills a large assortment of neurons and oligodendrocytes. Thus, A1-reactive astrocytes appear to demonstrate harmful properties, which might damage neurons and oligodendroglia in vivo.</a:t>
            </a:r>
          </a:p>
          <a:p>
            <a:endParaRPr lang="en-US" dirty="0"/>
          </a:p>
          <a:p>
            <a:r>
              <a:rPr lang="en-US" dirty="0"/>
              <a:t>A2-reactive astrocytes are proposed to be neuroprotective, since they upregulate many neurotrophic factors that promote neuronal survival and tissue repair.</a:t>
            </a:r>
          </a:p>
          <a:p>
            <a:endParaRPr lang="en-US" dirty="0"/>
          </a:p>
          <a:p>
            <a:endParaRPr lang="en-US" dirty="0"/>
          </a:p>
        </p:txBody>
      </p:sp>
      <p:sp>
        <p:nvSpPr>
          <p:cNvPr id="4" name="Slide Number Placeholder 3"/>
          <p:cNvSpPr>
            <a:spLocks noGrp="1"/>
          </p:cNvSpPr>
          <p:nvPr>
            <p:ph type="sldNum" sz="quarter" idx="5"/>
          </p:nvPr>
        </p:nvSpPr>
        <p:spPr/>
        <p:txBody>
          <a:bodyPr/>
          <a:lstStyle/>
          <a:p>
            <a:fld id="{4852C9E8-7EC8-3F47-97B0-E5F15AA1DB43}" type="slidenum">
              <a:rPr lang="en-US" smtClean="0"/>
              <a:t>24</a:t>
            </a:fld>
            <a:endParaRPr lang="en-US"/>
          </a:p>
        </p:txBody>
      </p:sp>
    </p:spTree>
    <p:extLst>
      <p:ext uri="{BB962C8B-B14F-4D97-AF65-F5344CB8AC3E}">
        <p14:creationId xmlns:p14="http://schemas.microsoft.com/office/powerpoint/2010/main" val="1647144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A1-reactive astrocytes can be strongly induced in vitro by the addition of just three microglia-produced immune effectors (</a:t>
            </a:r>
            <a:r>
              <a:rPr lang="en-US" dirty="0" err="1"/>
              <a:t>TNFa</a:t>
            </a:r>
            <a:r>
              <a:rPr lang="en-US" dirty="0"/>
              <a:t>, IL-1a, and C1q) to the medium [</a:t>
            </a:r>
            <a:r>
              <a:rPr lang="en-US" dirty="0">
                <a:hlinkClick r:id="rId3"/>
              </a:rPr>
              <a:t>16</a:t>
            </a:r>
            <a:r>
              <a:rPr lang="en-US" dirty="0"/>
              <a:t>]. Moreover, A1-reactive astrocytes produced in this manner secrete a proteinaceous toxin that kills a large assortment of neurons and oligodendrocytes. Thus, A1-reactive astrocytes appear to demonstrate harmful properties, which might damage neurons and oligodendroglia in vivo.</a:t>
            </a:r>
          </a:p>
          <a:p>
            <a:endParaRPr lang="en-US" dirty="0"/>
          </a:p>
        </p:txBody>
      </p:sp>
      <p:sp>
        <p:nvSpPr>
          <p:cNvPr id="4" name="Slide Number Placeholder 3"/>
          <p:cNvSpPr>
            <a:spLocks noGrp="1"/>
          </p:cNvSpPr>
          <p:nvPr>
            <p:ph type="sldNum" sz="quarter" idx="5"/>
          </p:nvPr>
        </p:nvSpPr>
        <p:spPr/>
        <p:txBody>
          <a:bodyPr/>
          <a:lstStyle/>
          <a:p>
            <a:fld id="{4852C9E8-7EC8-3F47-97B0-E5F15AA1DB43}" type="slidenum">
              <a:rPr lang="en-US" smtClean="0"/>
              <a:t>25</a:t>
            </a:fld>
            <a:endParaRPr lang="en-US"/>
          </a:p>
        </p:txBody>
      </p:sp>
    </p:spTree>
    <p:extLst>
      <p:ext uri="{BB962C8B-B14F-4D97-AF65-F5344CB8AC3E}">
        <p14:creationId xmlns:p14="http://schemas.microsoft.com/office/powerpoint/2010/main" val="4037810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A2-reactive astrocytes are proposed to be neuroprotective, since they upregulate many neurotrophic factors that promote neuronal survival and tissue repair.</a:t>
            </a:r>
          </a:p>
        </p:txBody>
      </p:sp>
      <p:sp>
        <p:nvSpPr>
          <p:cNvPr id="4" name="Slide Number Placeholder 3"/>
          <p:cNvSpPr>
            <a:spLocks noGrp="1"/>
          </p:cNvSpPr>
          <p:nvPr>
            <p:ph type="sldNum" sz="quarter" idx="5"/>
          </p:nvPr>
        </p:nvSpPr>
        <p:spPr/>
        <p:txBody>
          <a:bodyPr/>
          <a:lstStyle/>
          <a:p>
            <a:fld id="{4852C9E8-7EC8-3F47-97B0-E5F15AA1DB43}" type="slidenum">
              <a:rPr lang="en-US" smtClean="0"/>
              <a:t>26</a:t>
            </a:fld>
            <a:endParaRPr lang="en-US"/>
          </a:p>
        </p:txBody>
      </p:sp>
    </p:spTree>
    <p:extLst>
      <p:ext uri="{BB962C8B-B14F-4D97-AF65-F5344CB8AC3E}">
        <p14:creationId xmlns:p14="http://schemas.microsoft.com/office/powerpoint/2010/main" val="4055462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2C9E8-7EC8-3F47-97B0-E5F15AA1DB43}" type="slidenum">
              <a:rPr lang="en-US" smtClean="0"/>
              <a:t>27</a:t>
            </a:fld>
            <a:endParaRPr lang="en-US"/>
          </a:p>
        </p:txBody>
      </p:sp>
    </p:spTree>
    <p:extLst>
      <p:ext uri="{BB962C8B-B14F-4D97-AF65-F5344CB8AC3E}">
        <p14:creationId xmlns:p14="http://schemas.microsoft.com/office/powerpoint/2010/main" val="955654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52C9E8-7EC8-3F47-97B0-E5F15AA1DB43}" type="slidenum">
              <a:rPr lang="en-US" smtClean="0"/>
              <a:t>31</a:t>
            </a:fld>
            <a:endParaRPr lang="en-US"/>
          </a:p>
        </p:txBody>
      </p:sp>
    </p:spTree>
    <p:extLst>
      <p:ext uri="{BB962C8B-B14F-4D97-AF65-F5344CB8AC3E}">
        <p14:creationId xmlns:p14="http://schemas.microsoft.com/office/powerpoint/2010/main" val="1566121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A81C8-1197-1C13-384D-052C2CE58A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B26E73-E6FA-D3C6-F48D-AA38829AEC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557921-8B4E-FA8A-772E-D5B9B8A7767D}"/>
              </a:ext>
            </a:extLst>
          </p:cNvPr>
          <p:cNvSpPr>
            <a:spLocks noGrp="1"/>
          </p:cNvSpPr>
          <p:nvPr>
            <p:ph type="dt" sz="half" idx="10"/>
          </p:nvPr>
        </p:nvSpPr>
        <p:spPr/>
        <p:txBody>
          <a:bodyPr/>
          <a:lstStyle/>
          <a:p>
            <a:fld id="{CE0A0A22-6FAF-FC48-AF89-7CD0E2E3ECC8}" type="datetimeFigureOut">
              <a:rPr lang="en-US" smtClean="0"/>
              <a:t>4/27/23</a:t>
            </a:fld>
            <a:endParaRPr lang="en-US"/>
          </a:p>
        </p:txBody>
      </p:sp>
      <p:sp>
        <p:nvSpPr>
          <p:cNvPr id="5" name="Footer Placeholder 4">
            <a:extLst>
              <a:ext uri="{FF2B5EF4-FFF2-40B4-BE49-F238E27FC236}">
                <a16:creationId xmlns:a16="http://schemas.microsoft.com/office/drawing/2014/main" id="{9A81B02F-BF95-490A-041D-F49449CE8E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A0563-D6D9-F8E0-3016-9D35C8310C75}"/>
              </a:ext>
            </a:extLst>
          </p:cNvPr>
          <p:cNvSpPr>
            <a:spLocks noGrp="1"/>
          </p:cNvSpPr>
          <p:nvPr>
            <p:ph type="sldNum" sz="quarter" idx="12"/>
          </p:nvPr>
        </p:nvSpPr>
        <p:spPr/>
        <p:txBody>
          <a:bodyPr/>
          <a:lstStyle/>
          <a:p>
            <a:fld id="{8A70DD07-5C5E-8F4F-8EDE-5630A6631ECC}" type="slidenum">
              <a:rPr lang="en-US" smtClean="0"/>
              <a:t>‹#›</a:t>
            </a:fld>
            <a:endParaRPr lang="en-US"/>
          </a:p>
        </p:txBody>
      </p:sp>
    </p:spTree>
    <p:extLst>
      <p:ext uri="{BB962C8B-B14F-4D97-AF65-F5344CB8AC3E}">
        <p14:creationId xmlns:p14="http://schemas.microsoft.com/office/powerpoint/2010/main" val="2017827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EE78F-7887-4764-E8FA-16438BFB7C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0B9302-B249-ABF9-101E-250B847793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255BFA-72E9-196F-79C6-053171FDFD9B}"/>
              </a:ext>
            </a:extLst>
          </p:cNvPr>
          <p:cNvSpPr>
            <a:spLocks noGrp="1"/>
          </p:cNvSpPr>
          <p:nvPr>
            <p:ph type="dt" sz="half" idx="10"/>
          </p:nvPr>
        </p:nvSpPr>
        <p:spPr/>
        <p:txBody>
          <a:bodyPr/>
          <a:lstStyle/>
          <a:p>
            <a:fld id="{CE0A0A22-6FAF-FC48-AF89-7CD0E2E3ECC8}" type="datetimeFigureOut">
              <a:rPr lang="en-US" smtClean="0"/>
              <a:t>4/27/23</a:t>
            </a:fld>
            <a:endParaRPr lang="en-US"/>
          </a:p>
        </p:txBody>
      </p:sp>
      <p:sp>
        <p:nvSpPr>
          <p:cNvPr id="5" name="Footer Placeholder 4">
            <a:extLst>
              <a:ext uri="{FF2B5EF4-FFF2-40B4-BE49-F238E27FC236}">
                <a16:creationId xmlns:a16="http://schemas.microsoft.com/office/drawing/2014/main" id="{809B2BAF-594B-E8EE-3E81-C1490C7996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7EB7F4-74A1-5FF7-ABEC-873279862492}"/>
              </a:ext>
            </a:extLst>
          </p:cNvPr>
          <p:cNvSpPr>
            <a:spLocks noGrp="1"/>
          </p:cNvSpPr>
          <p:nvPr>
            <p:ph type="sldNum" sz="quarter" idx="12"/>
          </p:nvPr>
        </p:nvSpPr>
        <p:spPr/>
        <p:txBody>
          <a:bodyPr/>
          <a:lstStyle/>
          <a:p>
            <a:fld id="{8A70DD07-5C5E-8F4F-8EDE-5630A6631ECC}" type="slidenum">
              <a:rPr lang="en-US" smtClean="0"/>
              <a:t>‹#›</a:t>
            </a:fld>
            <a:endParaRPr lang="en-US"/>
          </a:p>
        </p:txBody>
      </p:sp>
    </p:spTree>
    <p:extLst>
      <p:ext uri="{BB962C8B-B14F-4D97-AF65-F5344CB8AC3E}">
        <p14:creationId xmlns:p14="http://schemas.microsoft.com/office/powerpoint/2010/main" val="1483172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B4102F-EB11-99CA-47E4-271E9ADAC6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98716C-3059-EA07-4553-AF52C1EA48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920842-1592-7536-53BD-014B179A31F5}"/>
              </a:ext>
            </a:extLst>
          </p:cNvPr>
          <p:cNvSpPr>
            <a:spLocks noGrp="1"/>
          </p:cNvSpPr>
          <p:nvPr>
            <p:ph type="dt" sz="half" idx="10"/>
          </p:nvPr>
        </p:nvSpPr>
        <p:spPr/>
        <p:txBody>
          <a:bodyPr/>
          <a:lstStyle/>
          <a:p>
            <a:fld id="{CE0A0A22-6FAF-FC48-AF89-7CD0E2E3ECC8}" type="datetimeFigureOut">
              <a:rPr lang="en-US" smtClean="0"/>
              <a:t>4/27/23</a:t>
            </a:fld>
            <a:endParaRPr lang="en-US"/>
          </a:p>
        </p:txBody>
      </p:sp>
      <p:sp>
        <p:nvSpPr>
          <p:cNvPr id="5" name="Footer Placeholder 4">
            <a:extLst>
              <a:ext uri="{FF2B5EF4-FFF2-40B4-BE49-F238E27FC236}">
                <a16:creationId xmlns:a16="http://schemas.microsoft.com/office/drawing/2014/main" id="{9DFAE4BD-A3D1-B953-7D0E-DF5704F055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8E0EB7-6E3E-43CC-23BA-C6E175B3090F}"/>
              </a:ext>
            </a:extLst>
          </p:cNvPr>
          <p:cNvSpPr>
            <a:spLocks noGrp="1"/>
          </p:cNvSpPr>
          <p:nvPr>
            <p:ph type="sldNum" sz="quarter" idx="12"/>
          </p:nvPr>
        </p:nvSpPr>
        <p:spPr/>
        <p:txBody>
          <a:bodyPr/>
          <a:lstStyle/>
          <a:p>
            <a:fld id="{8A70DD07-5C5E-8F4F-8EDE-5630A6631ECC}" type="slidenum">
              <a:rPr lang="en-US" smtClean="0"/>
              <a:t>‹#›</a:t>
            </a:fld>
            <a:endParaRPr lang="en-US"/>
          </a:p>
        </p:txBody>
      </p:sp>
    </p:spTree>
    <p:extLst>
      <p:ext uri="{BB962C8B-B14F-4D97-AF65-F5344CB8AC3E}">
        <p14:creationId xmlns:p14="http://schemas.microsoft.com/office/powerpoint/2010/main" val="2537750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8665-EDC5-09D6-AF18-D215F36F90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136BE-400E-1C63-F71C-122957593F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5AC981-F656-030E-5E66-3F1DF626E2CC}"/>
              </a:ext>
            </a:extLst>
          </p:cNvPr>
          <p:cNvSpPr>
            <a:spLocks noGrp="1"/>
          </p:cNvSpPr>
          <p:nvPr>
            <p:ph type="dt" sz="half" idx="10"/>
          </p:nvPr>
        </p:nvSpPr>
        <p:spPr/>
        <p:txBody>
          <a:bodyPr/>
          <a:lstStyle/>
          <a:p>
            <a:fld id="{CE0A0A22-6FAF-FC48-AF89-7CD0E2E3ECC8}" type="datetimeFigureOut">
              <a:rPr lang="en-US" smtClean="0"/>
              <a:t>4/27/23</a:t>
            </a:fld>
            <a:endParaRPr lang="en-US"/>
          </a:p>
        </p:txBody>
      </p:sp>
      <p:sp>
        <p:nvSpPr>
          <p:cNvPr id="5" name="Footer Placeholder 4">
            <a:extLst>
              <a:ext uri="{FF2B5EF4-FFF2-40B4-BE49-F238E27FC236}">
                <a16:creationId xmlns:a16="http://schemas.microsoft.com/office/drawing/2014/main" id="{E94A8E3D-945A-CB20-90BC-57115E7EB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75161D-6EEA-1E0A-7A45-FE1D87A1D294}"/>
              </a:ext>
            </a:extLst>
          </p:cNvPr>
          <p:cNvSpPr>
            <a:spLocks noGrp="1"/>
          </p:cNvSpPr>
          <p:nvPr>
            <p:ph type="sldNum" sz="quarter" idx="12"/>
          </p:nvPr>
        </p:nvSpPr>
        <p:spPr/>
        <p:txBody>
          <a:bodyPr/>
          <a:lstStyle/>
          <a:p>
            <a:fld id="{8A70DD07-5C5E-8F4F-8EDE-5630A6631ECC}" type="slidenum">
              <a:rPr lang="en-US" smtClean="0"/>
              <a:t>‹#›</a:t>
            </a:fld>
            <a:endParaRPr lang="en-US"/>
          </a:p>
        </p:txBody>
      </p:sp>
    </p:spTree>
    <p:extLst>
      <p:ext uri="{BB962C8B-B14F-4D97-AF65-F5344CB8AC3E}">
        <p14:creationId xmlns:p14="http://schemas.microsoft.com/office/powerpoint/2010/main" val="4039998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B216-9E56-5435-98B0-5C5F0DB038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F014D2-F811-FD1C-9481-4C31A9B89C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59276E-252B-F1DA-DADA-DF45D3A42731}"/>
              </a:ext>
            </a:extLst>
          </p:cNvPr>
          <p:cNvSpPr>
            <a:spLocks noGrp="1"/>
          </p:cNvSpPr>
          <p:nvPr>
            <p:ph type="dt" sz="half" idx="10"/>
          </p:nvPr>
        </p:nvSpPr>
        <p:spPr/>
        <p:txBody>
          <a:bodyPr/>
          <a:lstStyle/>
          <a:p>
            <a:fld id="{CE0A0A22-6FAF-FC48-AF89-7CD0E2E3ECC8}" type="datetimeFigureOut">
              <a:rPr lang="en-US" smtClean="0"/>
              <a:t>4/27/23</a:t>
            </a:fld>
            <a:endParaRPr lang="en-US"/>
          </a:p>
        </p:txBody>
      </p:sp>
      <p:sp>
        <p:nvSpPr>
          <p:cNvPr id="5" name="Footer Placeholder 4">
            <a:extLst>
              <a:ext uri="{FF2B5EF4-FFF2-40B4-BE49-F238E27FC236}">
                <a16:creationId xmlns:a16="http://schemas.microsoft.com/office/drawing/2014/main" id="{3624B449-6978-0E2E-0C37-20D7F764AF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FE3CB0-55FF-D361-5E0E-AE0F497514E7}"/>
              </a:ext>
            </a:extLst>
          </p:cNvPr>
          <p:cNvSpPr>
            <a:spLocks noGrp="1"/>
          </p:cNvSpPr>
          <p:nvPr>
            <p:ph type="sldNum" sz="quarter" idx="12"/>
          </p:nvPr>
        </p:nvSpPr>
        <p:spPr/>
        <p:txBody>
          <a:bodyPr/>
          <a:lstStyle/>
          <a:p>
            <a:fld id="{8A70DD07-5C5E-8F4F-8EDE-5630A6631ECC}" type="slidenum">
              <a:rPr lang="en-US" smtClean="0"/>
              <a:t>‹#›</a:t>
            </a:fld>
            <a:endParaRPr lang="en-US"/>
          </a:p>
        </p:txBody>
      </p:sp>
    </p:spTree>
    <p:extLst>
      <p:ext uri="{BB962C8B-B14F-4D97-AF65-F5344CB8AC3E}">
        <p14:creationId xmlns:p14="http://schemas.microsoft.com/office/powerpoint/2010/main" val="19641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EDC0-63A6-D390-62C2-E32F4266B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632921-06F1-CB4E-EE78-0A10ADFFD6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35D82F-832F-9FE5-B9ED-E8277D398D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1078BC-88C8-741D-51C9-A757AC0F992F}"/>
              </a:ext>
            </a:extLst>
          </p:cNvPr>
          <p:cNvSpPr>
            <a:spLocks noGrp="1"/>
          </p:cNvSpPr>
          <p:nvPr>
            <p:ph type="dt" sz="half" idx="10"/>
          </p:nvPr>
        </p:nvSpPr>
        <p:spPr/>
        <p:txBody>
          <a:bodyPr/>
          <a:lstStyle/>
          <a:p>
            <a:fld id="{CE0A0A22-6FAF-FC48-AF89-7CD0E2E3ECC8}" type="datetimeFigureOut">
              <a:rPr lang="en-US" smtClean="0"/>
              <a:t>4/27/23</a:t>
            </a:fld>
            <a:endParaRPr lang="en-US"/>
          </a:p>
        </p:txBody>
      </p:sp>
      <p:sp>
        <p:nvSpPr>
          <p:cNvPr id="6" name="Footer Placeholder 5">
            <a:extLst>
              <a:ext uri="{FF2B5EF4-FFF2-40B4-BE49-F238E27FC236}">
                <a16:creationId xmlns:a16="http://schemas.microsoft.com/office/drawing/2014/main" id="{FB94167B-F71E-2A25-3B80-F6B28701C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A32844-F4DD-4EAA-91E1-6FFAFB8C2114}"/>
              </a:ext>
            </a:extLst>
          </p:cNvPr>
          <p:cNvSpPr>
            <a:spLocks noGrp="1"/>
          </p:cNvSpPr>
          <p:nvPr>
            <p:ph type="sldNum" sz="quarter" idx="12"/>
          </p:nvPr>
        </p:nvSpPr>
        <p:spPr/>
        <p:txBody>
          <a:bodyPr/>
          <a:lstStyle/>
          <a:p>
            <a:fld id="{8A70DD07-5C5E-8F4F-8EDE-5630A6631ECC}" type="slidenum">
              <a:rPr lang="en-US" smtClean="0"/>
              <a:t>‹#›</a:t>
            </a:fld>
            <a:endParaRPr lang="en-US"/>
          </a:p>
        </p:txBody>
      </p:sp>
    </p:spTree>
    <p:extLst>
      <p:ext uri="{BB962C8B-B14F-4D97-AF65-F5344CB8AC3E}">
        <p14:creationId xmlns:p14="http://schemas.microsoft.com/office/powerpoint/2010/main" val="2410804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7A15-9BC3-6305-16DA-FA003948E9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9B5A7-680D-FD4F-4BC4-21888DB7BE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9A5B5A-EC71-C8DD-1F5E-45794777D3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CD6FA9-8FE6-F35C-C75E-CA86D81233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8A58C5-4DC1-E355-3236-E2321CFE9B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B2E68B-DE71-6C5B-FB71-6B91AC4DEB2D}"/>
              </a:ext>
            </a:extLst>
          </p:cNvPr>
          <p:cNvSpPr>
            <a:spLocks noGrp="1"/>
          </p:cNvSpPr>
          <p:nvPr>
            <p:ph type="dt" sz="half" idx="10"/>
          </p:nvPr>
        </p:nvSpPr>
        <p:spPr/>
        <p:txBody>
          <a:bodyPr/>
          <a:lstStyle/>
          <a:p>
            <a:fld id="{CE0A0A22-6FAF-FC48-AF89-7CD0E2E3ECC8}" type="datetimeFigureOut">
              <a:rPr lang="en-US" smtClean="0"/>
              <a:t>4/27/23</a:t>
            </a:fld>
            <a:endParaRPr lang="en-US"/>
          </a:p>
        </p:txBody>
      </p:sp>
      <p:sp>
        <p:nvSpPr>
          <p:cNvPr id="8" name="Footer Placeholder 7">
            <a:extLst>
              <a:ext uri="{FF2B5EF4-FFF2-40B4-BE49-F238E27FC236}">
                <a16:creationId xmlns:a16="http://schemas.microsoft.com/office/drawing/2014/main" id="{66B1A56B-FCA3-B8A5-C309-9093E05E52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C318D5-23C4-B173-9846-08328EEF5DB4}"/>
              </a:ext>
            </a:extLst>
          </p:cNvPr>
          <p:cNvSpPr>
            <a:spLocks noGrp="1"/>
          </p:cNvSpPr>
          <p:nvPr>
            <p:ph type="sldNum" sz="quarter" idx="12"/>
          </p:nvPr>
        </p:nvSpPr>
        <p:spPr/>
        <p:txBody>
          <a:bodyPr/>
          <a:lstStyle/>
          <a:p>
            <a:fld id="{8A70DD07-5C5E-8F4F-8EDE-5630A6631ECC}" type="slidenum">
              <a:rPr lang="en-US" smtClean="0"/>
              <a:t>‹#›</a:t>
            </a:fld>
            <a:endParaRPr lang="en-US"/>
          </a:p>
        </p:txBody>
      </p:sp>
    </p:spTree>
    <p:extLst>
      <p:ext uri="{BB962C8B-B14F-4D97-AF65-F5344CB8AC3E}">
        <p14:creationId xmlns:p14="http://schemas.microsoft.com/office/powerpoint/2010/main" val="3783316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7B747-BB1B-C5D8-78B1-4B6B7509E6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631CD0-9729-541C-B830-C2BFFBEAA232}"/>
              </a:ext>
            </a:extLst>
          </p:cNvPr>
          <p:cNvSpPr>
            <a:spLocks noGrp="1"/>
          </p:cNvSpPr>
          <p:nvPr>
            <p:ph type="dt" sz="half" idx="10"/>
          </p:nvPr>
        </p:nvSpPr>
        <p:spPr/>
        <p:txBody>
          <a:bodyPr/>
          <a:lstStyle/>
          <a:p>
            <a:fld id="{CE0A0A22-6FAF-FC48-AF89-7CD0E2E3ECC8}" type="datetimeFigureOut">
              <a:rPr lang="en-US" smtClean="0"/>
              <a:t>4/27/23</a:t>
            </a:fld>
            <a:endParaRPr lang="en-US"/>
          </a:p>
        </p:txBody>
      </p:sp>
      <p:sp>
        <p:nvSpPr>
          <p:cNvPr id="4" name="Footer Placeholder 3">
            <a:extLst>
              <a:ext uri="{FF2B5EF4-FFF2-40B4-BE49-F238E27FC236}">
                <a16:creationId xmlns:a16="http://schemas.microsoft.com/office/drawing/2014/main" id="{A5637C5F-91E6-ED6D-2BF3-86D1C84D37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169D85-628B-442E-A414-E0D1B5347943}"/>
              </a:ext>
            </a:extLst>
          </p:cNvPr>
          <p:cNvSpPr>
            <a:spLocks noGrp="1"/>
          </p:cNvSpPr>
          <p:nvPr>
            <p:ph type="sldNum" sz="quarter" idx="12"/>
          </p:nvPr>
        </p:nvSpPr>
        <p:spPr/>
        <p:txBody>
          <a:bodyPr/>
          <a:lstStyle/>
          <a:p>
            <a:fld id="{8A70DD07-5C5E-8F4F-8EDE-5630A6631ECC}" type="slidenum">
              <a:rPr lang="en-US" smtClean="0"/>
              <a:t>‹#›</a:t>
            </a:fld>
            <a:endParaRPr lang="en-US"/>
          </a:p>
        </p:txBody>
      </p:sp>
    </p:spTree>
    <p:extLst>
      <p:ext uri="{BB962C8B-B14F-4D97-AF65-F5344CB8AC3E}">
        <p14:creationId xmlns:p14="http://schemas.microsoft.com/office/powerpoint/2010/main" val="1265110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75751-070D-4E50-281B-82E1DCA33A27}"/>
              </a:ext>
            </a:extLst>
          </p:cNvPr>
          <p:cNvSpPr>
            <a:spLocks noGrp="1"/>
          </p:cNvSpPr>
          <p:nvPr>
            <p:ph type="dt" sz="half" idx="10"/>
          </p:nvPr>
        </p:nvSpPr>
        <p:spPr/>
        <p:txBody>
          <a:bodyPr/>
          <a:lstStyle/>
          <a:p>
            <a:fld id="{CE0A0A22-6FAF-FC48-AF89-7CD0E2E3ECC8}" type="datetimeFigureOut">
              <a:rPr lang="en-US" smtClean="0"/>
              <a:t>4/27/23</a:t>
            </a:fld>
            <a:endParaRPr lang="en-US"/>
          </a:p>
        </p:txBody>
      </p:sp>
      <p:sp>
        <p:nvSpPr>
          <p:cNvPr id="3" name="Footer Placeholder 2">
            <a:extLst>
              <a:ext uri="{FF2B5EF4-FFF2-40B4-BE49-F238E27FC236}">
                <a16:creationId xmlns:a16="http://schemas.microsoft.com/office/drawing/2014/main" id="{88F6B9DD-BE3A-80F0-52BF-81C8BC4DEC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1BF5EC-828C-6E33-ED2F-92DCB1190256}"/>
              </a:ext>
            </a:extLst>
          </p:cNvPr>
          <p:cNvSpPr>
            <a:spLocks noGrp="1"/>
          </p:cNvSpPr>
          <p:nvPr>
            <p:ph type="sldNum" sz="quarter" idx="12"/>
          </p:nvPr>
        </p:nvSpPr>
        <p:spPr/>
        <p:txBody>
          <a:bodyPr/>
          <a:lstStyle/>
          <a:p>
            <a:fld id="{8A70DD07-5C5E-8F4F-8EDE-5630A6631ECC}" type="slidenum">
              <a:rPr lang="en-US" smtClean="0"/>
              <a:t>‹#›</a:t>
            </a:fld>
            <a:endParaRPr lang="en-US"/>
          </a:p>
        </p:txBody>
      </p:sp>
    </p:spTree>
    <p:extLst>
      <p:ext uri="{BB962C8B-B14F-4D97-AF65-F5344CB8AC3E}">
        <p14:creationId xmlns:p14="http://schemas.microsoft.com/office/powerpoint/2010/main" val="3684464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12607-AB76-C8C9-F218-9B97550264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6209F8-DA8B-83BD-EEC6-0689E36746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89B072-2F39-21FE-042D-4EAF5CE283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69055F-6E99-1DAB-3DDB-0A0EB8ACE4ED}"/>
              </a:ext>
            </a:extLst>
          </p:cNvPr>
          <p:cNvSpPr>
            <a:spLocks noGrp="1"/>
          </p:cNvSpPr>
          <p:nvPr>
            <p:ph type="dt" sz="half" idx="10"/>
          </p:nvPr>
        </p:nvSpPr>
        <p:spPr/>
        <p:txBody>
          <a:bodyPr/>
          <a:lstStyle/>
          <a:p>
            <a:fld id="{CE0A0A22-6FAF-FC48-AF89-7CD0E2E3ECC8}" type="datetimeFigureOut">
              <a:rPr lang="en-US" smtClean="0"/>
              <a:t>4/27/23</a:t>
            </a:fld>
            <a:endParaRPr lang="en-US"/>
          </a:p>
        </p:txBody>
      </p:sp>
      <p:sp>
        <p:nvSpPr>
          <p:cNvPr id="6" name="Footer Placeholder 5">
            <a:extLst>
              <a:ext uri="{FF2B5EF4-FFF2-40B4-BE49-F238E27FC236}">
                <a16:creationId xmlns:a16="http://schemas.microsoft.com/office/drawing/2014/main" id="{BD74B603-28EF-40A4-6728-0FF8449B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6CB44D-9D8E-ABC4-39EC-D50DEBCB4C6B}"/>
              </a:ext>
            </a:extLst>
          </p:cNvPr>
          <p:cNvSpPr>
            <a:spLocks noGrp="1"/>
          </p:cNvSpPr>
          <p:nvPr>
            <p:ph type="sldNum" sz="quarter" idx="12"/>
          </p:nvPr>
        </p:nvSpPr>
        <p:spPr/>
        <p:txBody>
          <a:bodyPr/>
          <a:lstStyle/>
          <a:p>
            <a:fld id="{8A70DD07-5C5E-8F4F-8EDE-5630A6631ECC}" type="slidenum">
              <a:rPr lang="en-US" smtClean="0"/>
              <a:t>‹#›</a:t>
            </a:fld>
            <a:endParaRPr lang="en-US"/>
          </a:p>
        </p:txBody>
      </p:sp>
    </p:spTree>
    <p:extLst>
      <p:ext uri="{BB962C8B-B14F-4D97-AF65-F5344CB8AC3E}">
        <p14:creationId xmlns:p14="http://schemas.microsoft.com/office/powerpoint/2010/main" val="4126638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67B8-010D-24A5-0BFA-AE092B8480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9C36F1-13F1-3FA0-8F89-A11F3DFCCD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A8E98C-50ED-CAA1-2589-CD982A6ACF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6D8881-0856-AA10-5F8A-A084B74D945E}"/>
              </a:ext>
            </a:extLst>
          </p:cNvPr>
          <p:cNvSpPr>
            <a:spLocks noGrp="1"/>
          </p:cNvSpPr>
          <p:nvPr>
            <p:ph type="dt" sz="half" idx="10"/>
          </p:nvPr>
        </p:nvSpPr>
        <p:spPr/>
        <p:txBody>
          <a:bodyPr/>
          <a:lstStyle/>
          <a:p>
            <a:fld id="{CE0A0A22-6FAF-FC48-AF89-7CD0E2E3ECC8}" type="datetimeFigureOut">
              <a:rPr lang="en-US" smtClean="0"/>
              <a:t>4/27/23</a:t>
            </a:fld>
            <a:endParaRPr lang="en-US"/>
          </a:p>
        </p:txBody>
      </p:sp>
      <p:sp>
        <p:nvSpPr>
          <p:cNvPr id="6" name="Footer Placeholder 5">
            <a:extLst>
              <a:ext uri="{FF2B5EF4-FFF2-40B4-BE49-F238E27FC236}">
                <a16:creationId xmlns:a16="http://schemas.microsoft.com/office/drawing/2014/main" id="{3C05701F-A153-CEC5-835D-5A188D3F13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4DD5CF-34EC-5432-FDC1-6304653CD6C1}"/>
              </a:ext>
            </a:extLst>
          </p:cNvPr>
          <p:cNvSpPr>
            <a:spLocks noGrp="1"/>
          </p:cNvSpPr>
          <p:nvPr>
            <p:ph type="sldNum" sz="quarter" idx="12"/>
          </p:nvPr>
        </p:nvSpPr>
        <p:spPr/>
        <p:txBody>
          <a:bodyPr/>
          <a:lstStyle/>
          <a:p>
            <a:fld id="{8A70DD07-5C5E-8F4F-8EDE-5630A6631ECC}" type="slidenum">
              <a:rPr lang="en-US" smtClean="0"/>
              <a:t>‹#›</a:t>
            </a:fld>
            <a:endParaRPr lang="en-US"/>
          </a:p>
        </p:txBody>
      </p:sp>
    </p:spTree>
    <p:extLst>
      <p:ext uri="{BB962C8B-B14F-4D97-AF65-F5344CB8AC3E}">
        <p14:creationId xmlns:p14="http://schemas.microsoft.com/office/powerpoint/2010/main" val="967722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A53690-7747-F431-20A9-6CF2844DC5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740B0D-9F52-DEFB-360A-DCF70E50D5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5323CA-BCBC-A395-FA43-2619838091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0A0A22-6FAF-FC48-AF89-7CD0E2E3ECC8}" type="datetimeFigureOut">
              <a:rPr lang="en-US" smtClean="0"/>
              <a:t>4/27/23</a:t>
            </a:fld>
            <a:endParaRPr lang="en-US"/>
          </a:p>
        </p:txBody>
      </p:sp>
      <p:sp>
        <p:nvSpPr>
          <p:cNvPr id="5" name="Footer Placeholder 4">
            <a:extLst>
              <a:ext uri="{FF2B5EF4-FFF2-40B4-BE49-F238E27FC236}">
                <a16:creationId xmlns:a16="http://schemas.microsoft.com/office/drawing/2014/main" id="{93CE06B5-F323-53C0-5576-205E47A478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C3B403-96C5-15E3-D2CE-97474DBA4D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0DD07-5C5E-8F4F-8EDE-5630A6631ECC}" type="slidenum">
              <a:rPr lang="en-US" smtClean="0"/>
              <a:t>‹#›</a:t>
            </a:fld>
            <a:endParaRPr lang="en-US"/>
          </a:p>
        </p:txBody>
      </p:sp>
    </p:spTree>
    <p:extLst>
      <p:ext uri="{BB962C8B-B14F-4D97-AF65-F5344CB8AC3E}">
        <p14:creationId xmlns:p14="http://schemas.microsoft.com/office/powerpoint/2010/main" val="2531540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medcornell-my.sharepoint.com/:p:/g/personal/moa4020_med_cornell_edu/EUIEJO19yf5FhxZ7XxZYIUYBt44jjSELDMdcYBWYeqYI7g?e=SJ0KZH" TargetMode="External"/><Relationship Id="rId3" Type="http://schemas.openxmlformats.org/officeDocument/2006/relationships/hyperlink" Target="ftp://ftp/hgdownload.soe.ucsc.edu/goldenPath/mm10/bigZips/mm10.fa.gz" TargetMode="External"/><Relationship Id="rId7" Type="http://schemas.openxmlformats.org/officeDocument/2006/relationships/hyperlink" Target="https://github.com/moa4020/STARvsSalmon.git" TargetMode="External"/><Relationship Id="rId2" Type="http://schemas.openxmlformats.org/officeDocument/2006/relationships/hyperlink" Target="https://hgdownload.soe.ucsc.edu/goldenPath/mm10/bigZips/genes/mm10.ncbiRefSeq.gtf.gz" TargetMode="External"/><Relationship Id="rId1" Type="http://schemas.openxmlformats.org/officeDocument/2006/relationships/slideLayout" Target="../slideLayouts/slideLayout2.xml"/><Relationship Id="rId6" Type="http://schemas.openxmlformats.org/officeDocument/2006/relationships/hyperlink" Target="https://doi.org/10.1016/j.celrep.2022.111880" TargetMode="External"/><Relationship Id="rId5" Type="http://schemas.openxmlformats.org/officeDocument/2006/relationships/hyperlink" Target="https://www.ebi.ac.uk/ena/browser/view/PRJNA730426" TargetMode="External"/><Relationship Id="rId4" Type="http://schemas.openxmlformats.org/officeDocument/2006/relationships/hyperlink" Target="https://www.ncbi.nlm.nih.gov/geo/query/acc.cgi?acc=GSE17452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2699-9280-0F5A-8851-766956BB260F}"/>
              </a:ext>
            </a:extLst>
          </p:cNvPr>
          <p:cNvSpPr>
            <a:spLocks noGrp="1"/>
          </p:cNvSpPr>
          <p:nvPr>
            <p:ph type="ctrTitle"/>
          </p:nvPr>
        </p:nvSpPr>
        <p:spPr/>
        <p:txBody>
          <a:bodyPr/>
          <a:lstStyle/>
          <a:p>
            <a:r>
              <a:rPr lang="en-US" dirty="0"/>
              <a:t>Salmon vs STAR</a:t>
            </a:r>
          </a:p>
        </p:txBody>
      </p:sp>
      <p:sp>
        <p:nvSpPr>
          <p:cNvPr id="3" name="Subtitle 2">
            <a:extLst>
              <a:ext uri="{FF2B5EF4-FFF2-40B4-BE49-F238E27FC236}">
                <a16:creationId xmlns:a16="http://schemas.microsoft.com/office/drawing/2014/main" id="{DE45FB70-A299-AEB2-95DD-45E8B8394F3F}"/>
              </a:ext>
            </a:extLst>
          </p:cNvPr>
          <p:cNvSpPr>
            <a:spLocks noGrp="1"/>
          </p:cNvSpPr>
          <p:nvPr>
            <p:ph type="subTitle" idx="1"/>
          </p:nvPr>
        </p:nvSpPr>
        <p:spPr>
          <a:xfrm>
            <a:off x="1524000" y="3602037"/>
            <a:ext cx="9144000" cy="2133599"/>
          </a:xfrm>
        </p:spPr>
        <p:txBody>
          <a:bodyPr>
            <a:normAutofit/>
          </a:bodyPr>
          <a:lstStyle/>
          <a:p>
            <a:r>
              <a:rPr lang="en-US" dirty="0"/>
              <a:t>ANGSD Project Presentation</a:t>
            </a:r>
          </a:p>
          <a:p>
            <a:r>
              <a:rPr lang="en-US" dirty="0"/>
              <a:t>Mohith Arikatla</a:t>
            </a:r>
          </a:p>
          <a:p>
            <a:r>
              <a:rPr lang="en-US" dirty="0"/>
              <a:t>MS Computational Biology 24’</a:t>
            </a:r>
          </a:p>
          <a:p>
            <a:r>
              <a:rPr lang="en-US" sz="2400" dirty="0"/>
              <a:t>April 25</a:t>
            </a:r>
            <a:r>
              <a:rPr lang="en-US" sz="2400" baseline="30000" dirty="0"/>
              <a:t>th</a:t>
            </a:r>
            <a:r>
              <a:rPr lang="en-US" sz="2400" dirty="0"/>
              <a:t>, 2023</a:t>
            </a:r>
          </a:p>
          <a:p>
            <a:endParaRPr lang="en-US" dirty="0"/>
          </a:p>
        </p:txBody>
      </p:sp>
      <p:pic>
        <p:nvPicPr>
          <p:cNvPr id="1026" name="Picture 2" descr="Our Logo | Brand Center">
            <a:extLst>
              <a:ext uri="{FF2B5EF4-FFF2-40B4-BE49-F238E27FC236}">
                <a16:creationId xmlns:a16="http://schemas.microsoft.com/office/drawing/2014/main" id="{1AF28D57-639F-A61F-73B0-59A8BFBC8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560"/>
            <a:ext cx="3770815" cy="1356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393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C9F8-CBE6-713F-6187-A0A8FDAB190A}"/>
              </a:ext>
            </a:extLst>
          </p:cNvPr>
          <p:cNvSpPr>
            <a:spLocks noGrp="1"/>
          </p:cNvSpPr>
          <p:nvPr>
            <p:ph type="title"/>
          </p:nvPr>
        </p:nvSpPr>
        <p:spPr>
          <a:xfrm>
            <a:off x="838200" y="365125"/>
            <a:ext cx="10636624" cy="1325563"/>
          </a:xfrm>
        </p:spPr>
        <p:txBody>
          <a:bodyPr>
            <a:normAutofit/>
          </a:bodyPr>
          <a:lstStyle/>
          <a:p>
            <a:pPr algn="just"/>
            <a:r>
              <a:rPr lang="en-US" sz="3600" b="1" dirty="0"/>
              <a:t>Rationale</a:t>
            </a:r>
          </a:p>
        </p:txBody>
      </p:sp>
      <p:sp>
        <p:nvSpPr>
          <p:cNvPr id="9" name="TextBox 8">
            <a:extLst>
              <a:ext uri="{FF2B5EF4-FFF2-40B4-BE49-F238E27FC236}">
                <a16:creationId xmlns:a16="http://schemas.microsoft.com/office/drawing/2014/main" id="{0DB22796-1E33-2921-BE61-105C4E5DC660}"/>
              </a:ext>
            </a:extLst>
          </p:cNvPr>
          <p:cNvSpPr txBox="1"/>
          <p:nvPr/>
        </p:nvSpPr>
        <p:spPr>
          <a:xfrm>
            <a:off x="527957" y="1511074"/>
            <a:ext cx="10636624" cy="4401205"/>
          </a:xfrm>
          <a:prstGeom prst="rect">
            <a:avLst/>
          </a:prstGeom>
          <a:noFill/>
        </p:spPr>
        <p:txBody>
          <a:bodyPr wrap="square" rtlCol="0">
            <a:spAutoFit/>
          </a:bodyPr>
          <a:lstStyle/>
          <a:p>
            <a:pPr marL="742950" lvl="1" indent="-285750" algn="just">
              <a:buFont typeface="Arial" panose="020B0604020202020204" pitchFamily="34" charset="0"/>
              <a:buChar char="•"/>
            </a:pPr>
            <a:r>
              <a:rPr lang="en-US" sz="2800" dirty="0"/>
              <a:t>Aging in CNS causes loss of photoreceptors and retinal ganglion cells.</a:t>
            </a:r>
          </a:p>
          <a:p>
            <a:pPr marL="742950" lvl="1" indent="-285750" algn="just">
              <a:buFont typeface="Arial" panose="020B0604020202020204" pitchFamily="34" charset="0"/>
              <a:buChar char="•"/>
            </a:pPr>
            <a:r>
              <a:rPr lang="en-US" sz="2800" dirty="0"/>
              <a:t>Mice lose 7,000-50,000 RGCs/year</a:t>
            </a:r>
          </a:p>
          <a:p>
            <a:pPr marL="742950" lvl="1" indent="-285750" algn="just">
              <a:buFont typeface="Arial" panose="020B0604020202020204" pitchFamily="34" charset="0"/>
              <a:buChar char="•"/>
            </a:pPr>
            <a:r>
              <a:rPr lang="en-US" sz="2800" dirty="0"/>
              <a:t>Degenerative diseases like Glaucoma exhibit a pathophysiology resembling natural aging and expedite this rate of neuron degeneration</a:t>
            </a:r>
          </a:p>
          <a:p>
            <a:pPr marL="742950" lvl="1" indent="-285750" algn="just">
              <a:buFont typeface="Arial" panose="020B0604020202020204" pitchFamily="34" charset="0"/>
              <a:buChar char="•"/>
            </a:pPr>
            <a:r>
              <a:rPr lang="en-US" sz="2800" dirty="0"/>
              <a:t>Aging glial cells resemble reactive-astrocytes</a:t>
            </a:r>
          </a:p>
          <a:p>
            <a:pPr marL="742950" lvl="1" indent="-285750" algn="just">
              <a:buFont typeface="Arial" panose="020B0604020202020204" pitchFamily="34" charset="0"/>
              <a:buChar char="•"/>
            </a:pPr>
            <a:r>
              <a:rPr lang="en-US" sz="2800" dirty="0">
                <a:effectLst/>
                <a:latin typeface="AdvPSA183"/>
              </a:rPr>
              <a:t>An age-related decrease in the phagocytic capacity of astrocytes may contribute to accumulation of damaged mitochondria in RGCs themselves</a:t>
            </a:r>
          </a:p>
        </p:txBody>
      </p:sp>
    </p:spTree>
    <p:extLst>
      <p:ext uri="{BB962C8B-B14F-4D97-AF65-F5344CB8AC3E}">
        <p14:creationId xmlns:p14="http://schemas.microsoft.com/office/powerpoint/2010/main" val="1353711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C9F8-CBE6-713F-6187-A0A8FDAB190A}"/>
              </a:ext>
            </a:extLst>
          </p:cNvPr>
          <p:cNvSpPr>
            <a:spLocks noGrp="1"/>
          </p:cNvSpPr>
          <p:nvPr>
            <p:ph type="title"/>
          </p:nvPr>
        </p:nvSpPr>
        <p:spPr>
          <a:xfrm>
            <a:off x="838200" y="365125"/>
            <a:ext cx="10636624" cy="1325563"/>
          </a:xfrm>
        </p:spPr>
        <p:txBody>
          <a:bodyPr>
            <a:normAutofit/>
          </a:bodyPr>
          <a:lstStyle/>
          <a:p>
            <a:r>
              <a:rPr lang="en-US" sz="3600" b="1" dirty="0"/>
              <a:t>Observations</a:t>
            </a:r>
          </a:p>
        </p:txBody>
      </p:sp>
      <p:sp>
        <p:nvSpPr>
          <p:cNvPr id="3" name="TextBox 2">
            <a:extLst>
              <a:ext uri="{FF2B5EF4-FFF2-40B4-BE49-F238E27FC236}">
                <a16:creationId xmlns:a16="http://schemas.microsoft.com/office/drawing/2014/main" id="{22A2A743-72B3-649F-25C7-0F742AABEC4C}"/>
              </a:ext>
            </a:extLst>
          </p:cNvPr>
          <p:cNvSpPr txBox="1"/>
          <p:nvPr/>
        </p:nvSpPr>
        <p:spPr>
          <a:xfrm>
            <a:off x="622566" y="1690688"/>
            <a:ext cx="10946867" cy="4401205"/>
          </a:xfrm>
          <a:prstGeom prst="rect">
            <a:avLst/>
          </a:prstGeom>
          <a:noFill/>
        </p:spPr>
        <p:txBody>
          <a:bodyPr wrap="square" rtlCol="0">
            <a:spAutoFit/>
          </a:bodyPr>
          <a:lstStyle/>
          <a:p>
            <a:pPr algn="just"/>
            <a:r>
              <a:rPr lang="en-US" sz="2800" dirty="0"/>
              <a:t>The </a:t>
            </a:r>
            <a:r>
              <a:rPr lang="en-US" sz="2800" dirty="0">
                <a:effectLst/>
              </a:rPr>
              <a:t>loss of SPP1 leads to a/an</a:t>
            </a:r>
          </a:p>
          <a:p>
            <a:pPr marL="285750" indent="-285750" algn="just">
              <a:buFont typeface="Arial" panose="020B0604020202020204" pitchFamily="34" charset="0"/>
              <a:buChar char="•"/>
            </a:pPr>
            <a:r>
              <a:rPr lang="en-US" sz="2800" dirty="0">
                <a:effectLst/>
              </a:rPr>
              <a:t>premature aging phenotype in the visual system of mice that is characterized by up-regulation of inflammatory markers</a:t>
            </a:r>
          </a:p>
          <a:p>
            <a:pPr marL="285750" indent="-285750" algn="just">
              <a:buFont typeface="Arial" panose="020B0604020202020204" pitchFamily="34" charset="0"/>
              <a:buChar char="•"/>
            </a:pPr>
            <a:r>
              <a:rPr lang="en-US" sz="2800" dirty="0">
                <a:effectLst/>
              </a:rPr>
              <a:t>decreased mitochondrial and phagocytic function of astrocytes</a:t>
            </a:r>
          </a:p>
          <a:p>
            <a:pPr marL="285750" indent="-285750" algn="just">
              <a:buFont typeface="Arial" panose="020B0604020202020204" pitchFamily="34" charset="0"/>
              <a:buChar char="•"/>
            </a:pPr>
            <a:r>
              <a:rPr lang="en-US" sz="2800" dirty="0">
                <a:effectLst/>
              </a:rPr>
              <a:t>increased vulnerability to glaucomatous RGC loss</a:t>
            </a:r>
          </a:p>
          <a:p>
            <a:pPr marL="285750" indent="-285750" algn="just">
              <a:buFont typeface="Arial" panose="020B0604020202020204" pitchFamily="34" charset="0"/>
              <a:buChar char="•"/>
            </a:pPr>
            <a:r>
              <a:rPr lang="en-US" sz="2800" dirty="0">
                <a:effectLst/>
              </a:rPr>
              <a:t>accelerated age-related decline in vision</a:t>
            </a:r>
          </a:p>
          <a:p>
            <a:pPr algn="just"/>
            <a:endParaRPr lang="en-US" sz="2800" dirty="0">
              <a:effectLst/>
            </a:endParaRPr>
          </a:p>
          <a:p>
            <a:pPr algn="just"/>
            <a:r>
              <a:rPr lang="en-US" sz="2800" dirty="0">
                <a:effectLst/>
              </a:rPr>
              <a:t>Overexpression of SPP1 in the retina and optic nerve head of normal C57BL/6 mice apparently slows aging in the visual system, protects RGCs, and restores vision in several models of optic nerve damage</a:t>
            </a:r>
            <a:endParaRPr lang="en-US" sz="2800" dirty="0"/>
          </a:p>
        </p:txBody>
      </p:sp>
    </p:spTree>
    <p:extLst>
      <p:ext uri="{BB962C8B-B14F-4D97-AF65-F5344CB8AC3E}">
        <p14:creationId xmlns:p14="http://schemas.microsoft.com/office/powerpoint/2010/main" val="63949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C9F8-CBE6-713F-6187-A0A8FDAB190A}"/>
              </a:ext>
            </a:extLst>
          </p:cNvPr>
          <p:cNvSpPr>
            <a:spLocks noGrp="1"/>
          </p:cNvSpPr>
          <p:nvPr>
            <p:ph type="title"/>
          </p:nvPr>
        </p:nvSpPr>
        <p:spPr>
          <a:xfrm>
            <a:off x="838200" y="365125"/>
            <a:ext cx="10636624" cy="1325563"/>
          </a:xfrm>
        </p:spPr>
        <p:txBody>
          <a:bodyPr>
            <a:normAutofit/>
          </a:bodyPr>
          <a:lstStyle/>
          <a:p>
            <a:pPr algn="just"/>
            <a:r>
              <a:rPr lang="en-US" sz="3600" b="1" dirty="0"/>
              <a:t>Results of the study</a:t>
            </a:r>
          </a:p>
        </p:txBody>
      </p:sp>
      <p:pic>
        <p:nvPicPr>
          <p:cNvPr id="4" name="Picture 3" descr="Diagram&#10;&#10;Description automatically generated">
            <a:extLst>
              <a:ext uri="{FF2B5EF4-FFF2-40B4-BE49-F238E27FC236}">
                <a16:creationId xmlns:a16="http://schemas.microsoft.com/office/drawing/2014/main" id="{234CD174-1A22-420E-AA25-2ACC057A789D}"/>
              </a:ext>
            </a:extLst>
          </p:cNvPr>
          <p:cNvPicPr>
            <a:picLocks noChangeAspect="1"/>
          </p:cNvPicPr>
          <p:nvPr/>
        </p:nvPicPr>
        <p:blipFill>
          <a:blip r:embed="rId3"/>
          <a:stretch>
            <a:fillRect/>
          </a:stretch>
        </p:blipFill>
        <p:spPr>
          <a:xfrm>
            <a:off x="5622343" y="324949"/>
            <a:ext cx="5852481" cy="6208101"/>
          </a:xfrm>
          <a:prstGeom prst="rect">
            <a:avLst/>
          </a:prstGeom>
        </p:spPr>
      </p:pic>
      <p:sp>
        <p:nvSpPr>
          <p:cNvPr id="5" name="TextBox 4">
            <a:extLst>
              <a:ext uri="{FF2B5EF4-FFF2-40B4-BE49-F238E27FC236}">
                <a16:creationId xmlns:a16="http://schemas.microsoft.com/office/drawing/2014/main" id="{D1D2D5D6-4EA5-A1CB-0114-1C844CCB2C57}"/>
              </a:ext>
            </a:extLst>
          </p:cNvPr>
          <p:cNvSpPr txBox="1"/>
          <p:nvPr/>
        </p:nvSpPr>
        <p:spPr>
          <a:xfrm>
            <a:off x="838200" y="1506022"/>
            <a:ext cx="4123543" cy="4093428"/>
          </a:xfrm>
          <a:prstGeom prst="rect">
            <a:avLst/>
          </a:prstGeom>
          <a:noFill/>
        </p:spPr>
        <p:txBody>
          <a:bodyPr wrap="square" rtlCol="0">
            <a:spAutoFit/>
          </a:bodyPr>
          <a:lstStyle/>
          <a:p>
            <a:pPr algn="just"/>
            <a:r>
              <a:rPr lang="en-US" sz="2000" dirty="0"/>
              <a:t>AAV - Adeno-associated virus</a:t>
            </a:r>
          </a:p>
          <a:p>
            <a:pPr algn="just"/>
            <a:r>
              <a:rPr lang="en-US" sz="2000" dirty="0">
                <a:effectLst/>
              </a:rPr>
              <a:t>SPP1 PODS - Intravitreal delivery of a slow-release SPP1 protein</a:t>
            </a:r>
          </a:p>
          <a:p>
            <a:pPr algn="just"/>
            <a:r>
              <a:rPr lang="en-US" sz="2000" dirty="0"/>
              <a:t>ONH - Optical Nerve Head</a:t>
            </a:r>
          </a:p>
          <a:p>
            <a:pPr algn="just"/>
            <a:endParaRPr lang="en-US" sz="2000" dirty="0"/>
          </a:p>
          <a:p>
            <a:pPr algn="just"/>
            <a:r>
              <a:rPr lang="en-US" sz="2000" dirty="0">
                <a:effectLst/>
              </a:rPr>
              <a:t>Spp1 deficiency prevented the</a:t>
            </a:r>
            <a:br>
              <a:rPr lang="en-US" sz="2000" dirty="0"/>
            </a:br>
            <a:r>
              <a:rPr lang="en-US" sz="2000" dirty="0">
                <a:effectLst/>
              </a:rPr>
              <a:t>injury-induced increase in Lgals3 expression</a:t>
            </a:r>
          </a:p>
          <a:p>
            <a:pPr algn="just"/>
            <a:endParaRPr lang="en-US" sz="2000" dirty="0"/>
          </a:p>
          <a:p>
            <a:pPr algn="just"/>
            <a:r>
              <a:rPr lang="en-US" sz="2000" dirty="0"/>
              <a:t>The study </a:t>
            </a:r>
            <a:r>
              <a:rPr lang="en-US" sz="2000" dirty="0">
                <a:effectLst/>
              </a:rPr>
              <a:t>indicates that SPP1 slows</a:t>
            </a:r>
            <a:br>
              <a:rPr lang="en-US" sz="2000" dirty="0"/>
            </a:br>
            <a:r>
              <a:rPr lang="en-US" sz="2000" dirty="0">
                <a:effectLst/>
              </a:rPr>
              <a:t>the course of age-related or glaucomatous death of RGCs and the loss of visual function</a:t>
            </a:r>
          </a:p>
        </p:txBody>
      </p:sp>
    </p:spTree>
    <p:extLst>
      <p:ext uri="{BB962C8B-B14F-4D97-AF65-F5344CB8AC3E}">
        <p14:creationId xmlns:p14="http://schemas.microsoft.com/office/powerpoint/2010/main" val="2425378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8677D-A63B-DF6B-DA3F-9636F6272601}"/>
              </a:ext>
            </a:extLst>
          </p:cNvPr>
          <p:cNvSpPr>
            <a:spLocks noGrp="1"/>
          </p:cNvSpPr>
          <p:nvPr>
            <p:ph type="title"/>
          </p:nvPr>
        </p:nvSpPr>
        <p:spPr/>
        <p:txBody>
          <a:bodyPr/>
          <a:lstStyle/>
          <a:p>
            <a:r>
              <a:rPr lang="en-US" sz="4400" b="1" dirty="0">
                <a:effectLst/>
              </a:rPr>
              <a:t>Limitations of the study </a:t>
            </a:r>
            <a:endParaRPr lang="en-US" b="1" dirty="0"/>
          </a:p>
        </p:txBody>
      </p:sp>
      <p:sp>
        <p:nvSpPr>
          <p:cNvPr id="3" name="Content Placeholder 2">
            <a:extLst>
              <a:ext uri="{FF2B5EF4-FFF2-40B4-BE49-F238E27FC236}">
                <a16:creationId xmlns:a16="http://schemas.microsoft.com/office/drawing/2014/main" id="{4A73E871-22C9-8B30-3EAE-E62B6FD9D1DC}"/>
              </a:ext>
            </a:extLst>
          </p:cNvPr>
          <p:cNvSpPr>
            <a:spLocks noGrp="1"/>
          </p:cNvSpPr>
          <p:nvPr>
            <p:ph idx="1"/>
          </p:nvPr>
        </p:nvSpPr>
        <p:spPr/>
        <p:txBody>
          <a:bodyPr>
            <a:normAutofit/>
          </a:bodyPr>
          <a:lstStyle/>
          <a:p>
            <a:r>
              <a:rPr lang="en-US" sz="2400" dirty="0">
                <a:effectLst/>
              </a:rPr>
              <a:t>Using SPP1 therapeutically requires SPP1 overexpression to be free of negative side effects in the long term</a:t>
            </a:r>
          </a:p>
          <a:p>
            <a:r>
              <a:rPr lang="en-US" sz="2400" dirty="0"/>
              <a:t>G</a:t>
            </a:r>
            <a:r>
              <a:rPr lang="en-US" sz="2400" dirty="0">
                <a:effectLst/>
              </a:rPr>
              <a:t>laucoma therapy would most likely span decades. Hence, </a:t>
            </a:r>
            <a:r>
              <a:rPr lang="en-US" sz="2400" dirty="0"/>
              <a:t>t</a:t>
            </a:r>
            <a:r>
              <a:rPr lang="en-US" sz="2400" dirty="0">
                <a:effectLst/>
              </a:rPr>
              <a:t>he effect of SPP1 overexpression should also be studied in a long-lived species</a:t>
            </a:r>
          </a:p>
          <a:p>
            <a:r>
              <a:rPr lang="en-US" sz="2400" dirty="0">
                <a:effectLst/>
              </a:rPr>
              <a:t>SPP1 expression is not restricted to reactive astrocytes. Alpha RGCs and microglia may be additional sources of SPP1</a:t>
            </a:r>
          </a:p>
          <a:p>
            <a:r>
              <a:rPr lang="en-US" sz="2400" dirty="0">
                <a:effectLst/>
              </a:rPr>
              <a:t>An analysis of conditional Spp1 KO, especially in microglia or alpha RGCs, would be of interest</a:t>
            </a:r>
            <a:endParaRPr lang="en-US" sz="2400" dirty="0"/>
          </a:p>
        </p:txBody>
      </p:sp>
    </p:spTree>
    <p:extLst>
      <p:ext uri="{BB962C8B-B14F-4D97-AF65-F5344CB8AC3E}">
        <p14:creationId xmlns:p14="http://schemas.microsoft.com/office/powerpoint/2010/main" val="700234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D547A-1868-DC15-0C18-F414212DC6A5}"/>
              </a:ext>
            </a:extLst>
          </p:cNvPr>
          <p:cNvSpPr>
            <a:spLocks noGrp="1"/>
          </p:cNvSpPr>
          <p:nvPr>
            <p:ph type="title"/>
          </p:nvPr>
        </p:nvSpPr>
        <p:spPr/>
        <p:txBody>
          <a:bodyPr/>
          <a:lstStyle/>
          <a:p>
            <a:r>
              <a:rPr lang="en-US" dirty="0"/>
              <a:t>FASTQC</a:t>
            </a:r>
          </a:p>
        </p:txBody>
      </p:sp>
      <p:pic>
        <p:nvPicPr>
          <p:cNvPr id="5" name="Content Placeholder 4" descr="Chart&#10;&#10;Description automatically generated">
            <a:extLst>
              <a:ext uri="{FF2B5EF4-FFF2-40B4-BE49-F238E27FC236}">
                <a16:creationId xmlns:a16="http://schemas.microsoft.com/office/drawing/2014/main" id="{C53CC0D0-AE53-7339-74AB-2BBCCCEB4AF8}"/>
              </a:ext>
            </a:extLst>
          </p:cNvPr>
          <p:cNvPicPr>
            <a:picLocks noGrp="1" noChangeAspect="1"/>
          </p:cNvPicPr>
          <p:nvPr>
            <p:ph idx="1"/>
          </p:nvPr>
        </p:nvPicPr>
        <p:blipFill>
          <a:blip r:embed="rId2"/>
          <a:stretch>
            <a:fillRect/>
          </a:stretch>
        </p:blipFill>
        <p:spPr>
          <a:xfrm>
            <a:off x="838200" y="1596063"/>
            <a:ext cx="2178235" cy="2283210"/>
          </a:xfrm>
        </p:spPr>
      </p:pic>
      <p:pic>
        <p:nvPicPr>
          <p:cNvPr id="7" name="Picture 6" descr="Chart, line chart&#10;&#10;Description automatically generated">
            <a:extLst>
              <a:ext uri="{FF2B5EF4-FFF2-40B4-BE49-F238E27FC236}">
                <a16:creationId xmlns:a16="http://schemas.microsoft.com/office/drawing/2014/main" id="{558323B0-1FB0-E473-A389-799415850B26}"/>
              </a:ext>
            </a:extLst>
          </p:cNvPr>
          <p:cNvPicPr>
            <a:picLocks noChangeAspect="1"/>
          </p:cNvPicPr>
          <p:nvPr/>
        </p:nvPicPr>
        <p:blipFill>
          <a:blip r:embed="rId3"/>
          <a:stretch>
            <a:fillRect/>
          </a:stretch>
        </p:blipFill>
        <p:spPr>
          <a:xfrm>
            <a:off x="3191333" y="1596063"/>
            <a:ext cx="2006876" cy="2283210"/>
          </a:xfrm>
          <a:prstGeom prst="rect">
            <a:avLst/>
          </a:prstGeom>
        </p:spPr>
      </p:pic>
      <p:pic>
        <p:nvPicPr>
          <p:cNvPr id="9" name="Picture 8" descr="Chart, bar chart&#10;&#10;Description automatically generated">
            <a:extLst>
              <a:ext uri="{FF2B5EF4-FFF2-40B4-BE49-F238E27FC236}">
                <a16:creationId xmlns:a16="http://schemas.microsoft.com/office/drawing/2014/main" id="{BFCB582D-8D9A-95AF-C9E3-63CE1E6008BD}"/>
              </a:ext>
            </a:extLst>
          </p:cNvPr>
          <p:cNvPicPr>
            <a:picLocks noChangeAspect="1"/>
          </p:cNvPicPr>
          <p:nvPr/>
        </p:nvPicPr>
        <p:blipFill>
          <a:blip r:embed="rId4"/>
          <a:stretch>
            <a:fillRect/>
          </a:stretch>
        </p:blipFill>
        <p:spPr>
          <a:xfrm>
            <a:off x="5715738" y="1368707"/>
            <a:ext cx="5812959" cy="5056968"/>
          </a:xfrm>
          <a:prstGeom prst="rect">
            <a:avLst/>
          </a:prstGeom>
        </p:spPr>
      </p:pic>
      <p:pic>
        <p:nvPicPr>
          <p:cNvPr id="13" name="Picture 12" descr="Chart, line chart&#10;&#10;Description automatically generated">
            <a:extLst>
              <a:ext uri="{FF2B5EF4-FFF2-40B4-BE49-F238E27FC236}">
                <a16:creationId xmlns:a16="http://schemas.microsoft.com/office/drawing/2014/main" id="{39C3BEC7-86A0-2AA6-2427-1F22DF282A65}"/>
              </a:ext>
            </a:extLst>
          </p:cNvPr>
          <p:cNvPicPr>
            <a:picLocks noChangeAspect="1"/>
          </p:cNvPicPr>
          <p:nvPr/>
        </p:nvPicPr>
        <p:blipFill>
          <a:blip r:embed="rId5"/>
          <a:stretch>
            <a:fillRect/>
          </a:stretch>
        </p:blipFill>
        <p:spPr>
          <a:xfrm>
            <a:off x="1895998" y="3921477"/>
            <a:ext cx="2240873" cy="2377467"/>
          </a:xfrm>
          <a:prstGeom prst="rect">
            <a:avLst/>
          </a:prstGeom>
        </p:spPr>
      </p:pic>
    </p:spTree>
    <p:extLst>
      <p:ext uri="{BB962C8B-B14F-4D97-AF65-F5344CB8AC3E}">
        <p14:creationId xmlns:p14="http://schemas.microsoft.com/office/powerpoint/2010/main" val="1085205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898B8EB-E53C-4E72-9817-B4BFCAD73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4E130362-2F35-4AB7-9EA5-DBC0F771A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56BE988C-7A5B-41EC-A46C-AEA93D8D3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7FC9F8-CBE6-713F-6187-A0A8FDAB190A}"/>
              </a:ext>
            </a:extLst>
          </p:cNvPr>
          <p:cNvSpPr>
            <a:spLocks noGrp="1"/>
          </p:cNvSpPr>
          <p:nvPr>
            <p:ph type="title"/>
          </p:nvPr>
        </p:nvSpPr>
        <p:spPr>
          <a:xfrm>
            <a:off x="475488" y="1124712"/>
            <a:ext cx="4023360" cy="3200400"/>
          </a:xfrm>
        </p:spPr>
        <p:txBody>
          <a:bodyPr vert="horz" lIns="91440" tIns="45720" rIns="91440" bIns="45720" rtlCol="0" anchor="b">
            <a:normAutofit/>
          </a:bodyPr>
          <a:lstStyle/>
          <a:p>
            <a:r>
              <a:rPr lang="en-US" sz="4800" dirty="0"/>
              <a:t>STAR Alignment QC</a:t>
            </a:r>
          </a:p>
        </p:txBody>
      </p:sp>
      <p:sp>
        <p:nvSpPr>
          <p:cNvPr id="25" name="Rectangle 24">
            <a:extLst>
              <a:ext uri="{FF2B5EF4-FFF2-40B4-BE49-F238E27FC236}">
                <a16:creationId xmlns:a16="http://schemas.microsoft.com/office/drawing/2014/main" id="{E3CB1EC0-40A9-4D5E-B7E2-6E3423CE2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Chart, line chart, scatter chart&#10;&#10;Description automatically generated">
            <a:extLst>
              <a:ext uri="{FF2B5EF4-FFF2-40B4-BE49-F238E27FC236}">
                <a16:creationId xmlns:a16="http://schemas.microsoft.com/office/drawing/2014/main" id="{BB9748FD-C74C-ED01-E254-4D5D51FA15AA}"/>
              </a:ext>
            </a:extLst>
          </p:cNvPr>
          <p:cNvPicPr>
            <a:picLocks noChangeAspect="1"/>
          </p:cNvPicPr>
          <p:nvPr/>
        </p:nvPicPr>
        <p:blipFill>
          <a:blip r:embed="rId2"/>
          <a:stretch>
            <a:fillRect/>
          </a:stretch>
        </p:blipFill>
        <p:spPr>
          <a:xfrm>
            <a:off x="5373624" y="880366"/>
            <a:ext cx="3236976" cy="2160680"/>
          </a:xfrm>
          <a:prstGeom prst="rect">
            <a:avLst/>
          </a:prstGeom>
        </p:spPr>
      </p:pic>
      <p:pic>
        <p:nvPicPr>
          <p:cNvPr id="10" name="Picture 9" descr="Chart, bar chart&#10;&#10;Description automatically generated">
            <a:extLst>
              <a:ext uri="{FF2B5EF4-FFF2-40B4-BE49-F238E27FC236}">
                <a16:creationId xmlns:a16="http://schemas.microsoft.com/office/drawing/2014/main" id="{0F03BE72-0B13-9361-5983-D1203A18699C}"/>
              </a:ext>
            </a:extLst>
          </p:cNvPr>
          <p:cNvPicPr>
            <a:picLocks noChangeAspect="1"/>
          </p:cNvPicPr>
          <p:nvPr/>
        </p:nvPicPr>
        <p:blipFill>
          <a:blip r:embed="rId3"/>
          <a:stretch>
            <a:fillRect/>
          </a:stretch>
        </p:blipFill>
        <p:spPr>
          <a:xfrm>
            <a:off x="8705088" y="880366"/>
            <a:ext cx="3236976" cy="2160680"/>
          </a:xfrm>
          <a:prstGeom prst="rect">
            <a:avLst/>
          </a:prstGeom>
        </p:spPr>
      </p:pic>
      <p:sp>
        <p:nvSpPr>
          <p:cNvPr id="27" name="Rectangle 26">
            <a:extLst>
              <a:ext uri="{FF2B5EF4-FFF2-40B4-BE49-F238E27FC236}">
                <a16:creationId xmlns:a16="http://schemas.microsoft.com/office/drawing/2014/main" id="{DCBE52EF-2889-423F-947C-0E44A760D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Chart&#10;&#10;Description automatically generated">
            <a:extLst>
              <a:ext uri="{FF2B5EF4-FFF2-40B4-BE49-F238E27FC236}">
                <a16:creationId xmlns:a16="http://schemas.microsoft.com/office/drawing/2014/main" id="{1811A6D3-B668-68D8-6B72-78E32E81CCEC}"/>
              </a:ext>
            </a:extLst>
          </p:cNvPr>
          <p:cNvPicPr>
            <a:picLocks noChangeAspect="1"/>
          </p:cNvPicPr>
          <p:nvPr/>
        </p:nvPicPr>
        <p:blipFill>
          <a:blip r:embed="rId4"/>
          <a:stretch>
            <a:fillRect/>
          </a:stretch>
        </p:blipFill>
        <p:spPr>
          <a:xfrm>
            <a:off x="5373624" y="3642743"/>
            <a:ext cx="3236976" cy="2160680"/>
          </a:xfrm>
          <a:prstGeom prst="rect">
            <a:avLst/>
          </a:prstGeom>
        </p:spPr>
      </p:pic>
      <p:pic>
        <p:nvPicPr>
          <p:cNvPr id="14" name="Picture 13" descr="A picture containing chart&#10;&#10;Description automatically generated">
            <a:extLst>
              <a:ext uri="{FF2B5EF4-FFF2-40B4-BE49-F238E27FC236}">
                <a16:creationId xmlns:a16="http://schemas.microsoft.com/office/drawing/2014/main" id="{38FE2F1A-06D0-2FCF-FA19-477A5E1B8EA3}"/>
              </a:ext>
            </a:extLst>
          </p:cNvPr>
          <p:cNvPicPr>
            <a:picLocks noChangeAspect="1"/>
          </p:cNvPicPr>
          <p:nvPr/>
        </p:nvPicPr>
        <p:blipFill>
          <a:blip r:embed="rId5"/>
          <a:stretch>
            <a:fillRect/>
          </a:stretch>
        </p:blipFill>
        <p:spPr>
          <a:xfrm>
            <a:off x="8706042" y="3647108"/>
            <a:ext cx="3236976" cy="2160680"/>
          </a:xfrm>
          <a:prstGeom prst="rect">
            <a:avLst/>
          </a:prstGeom>
        </p:spPr>
      </p:pic>
    </p:spTree>
    <p:extLst>
      <p:ext uri="{BB962C8B-B14F-4D97-AF65-F5344CB8AC3E}">
        <p14:creationId xmlns:p14="http://schemas.microsoft.com/office/powerpoint/2010/main" val="3727033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C9F8-CBE6-713F-6187-A0A8FDAB190A}"/>
              </a:ext>
            </a:extLst>
          </p:cNvPr>
          <p:cNvSpPr>
            <a:spLocks noGrp="1"/>
          </p:cNvSpPr>
          <p:nvPr>
            <p:ph type="title"/>
          </p:nvPr>
        </p:nvSpPr>
        <p:spPr/>
        <p:txBody>
          <a:bodyPr/>
          <a:lstStyle/>
          <a:p>
            <a:r>
              <a:rPr lang="en-US" dirty="0"/>
              <a:t>Salmon Quant QC</a:t>
            </a:r>
          </a:p>
        </p:txBody>
      </p:sp>
      <p:pic>
        <p:nvPicPr>
          <p:cNvPr id="5" name="Content Placeholder 4" descr="Chart, scatter chart&#10;&#10;Description automatically generated">
            <a:extLst>
              <a:ext uri="{FF2B5EF4-FFF2-40B4-BE49-F238E27FC236}">
                <a16:creationId xmlns:a16="http://schemas.microsoft.com/office/drawing/2014/main" id="{02389F64-7630-6D56-8C90-2D1376DFCA1C}"/>
              </a:ext>
            </a:extLst>
          </p:cNvPr>
          <p:cNvPicPr>
            <a:picLocks noGrp="1" noChangeAspect="1"/>
          </p:cNvPicPr>
          <p:nvPr>
            <p:ph idx="1"/>
          </p:nvPr>
        </p:nvPicPr>
        <p:blipFill>
          <a:blip r:embed="rId2"/>
          <a:stretch>
            <a:fillRect/>
          </a:stretch>
        </p:blipFill>
        <p:spPr>
          <a:xfrm>
            <a:off x="7095529" y="590155"/>
            <a:ext cx="4258268" cy="2838845"/>
          </a:xfrm>
        </p:spPr>
      </p:pic>
      <p:pic>
        <p:nvPicPr>
          <p:cNvPr id="7" name="Picture 6" descr="Chart, line chart&#10;&#10;Description automatically generated">
            <a:extLst>
              <a:ext uri="{FF2B5EF4-FFF2-40B4-BE49-F238E27FC236}">
                <a16:creationId xmlns:a16="http://schemas.microsoft.com/office/drawing/2014/main" id="{45B1BDBC-9DE7-B636-F5B2-117952632389}"/>
              </a:ext>
            </a:extLst>
          </p:cNvPr>
          <p:cNvPicPr>
            <a:picLocks noChangeAspect="1"/>
          </p:cNvPicPr>
          <p:nvPr/>
        </p:nvPicPr>
        <p:blipFill>
          <a:blip r:embed="rId3"/>
          <a:stretch>
            <a:fillRect/>
          </a:stretch>
        </p:blipFill>
        <p:spPr>
          <a:xfrm>
            <a:off x="661150" y="2022150"/>
            <a:ext cx="5068137" cy="3378758"/>
          </a:xfrm>
          <a:prstGeom prst="rect">
            <a:avLst/>
          </a:prstGeom>
        </p:spPr>
      </p:pic>
      <p:pic>
        <p:nvPicPr>
          <p:cNvPr id="9" name="Picture 8" descr="Chart, scatter chart&#10;&#10;Description automatically generated">
            <a:extLst>
              <a:ext uri="{FF2B5EF4-FFF2-40B4-BE49-F238E27FC236}">
                <a16:creationId xmlns:a16="http://schemas.microsoft.com/office/drawing/2014/main" id="{23CDF93C-1DBB-7FA4-1D14-F92E3303916C}"/>
              </a:ext>
            </a:extLst>
          </p:cNvPr>
          <p:cNvPicPr>
            <a:picLocks noChangeAspect="1"/>
          </p:cNvPicPr>
          <p:nvPr/>
        </p:nvPicPr>
        <p:blipFill>
          <a:blip r:embed="rId4"/>
          <a:stretch>
            <a:fillRect/>
          </a:stretch>
        </p:blipFill>
        <p:spPr>
          <a:xfrm>
            <a:off x="7095529" y="3533928"/>
            <a:ext cx="4258269" cy="2838846"/>
          </a:xfrm>
          <a:prstGeom prst="rect">
            <a:avLst/>
          </a:prstGeom>
        </p:spPr>
      </p:pic>
    </p:spTree>
    <p:extLst>
      <p:ext uri="{BB962C8B-B14F-4D97-AF65-F5344CB8AC3E}">
        <p14:creationId xmlns:p14="http://schemas.microsoft.com/office/powerpoint/2010/main" val="2410874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2A5D-F850-F9EC-7EFA-389D3BBC395A}"/>
              </a:ext>
            </a:extLst>
          </p:cNvPr>
          <p:cNvSpPr>
            <a:spLocks noGrp="1"/>
          </p:cNvSpPr>
          <p:nvPr>
            <p:ph type="title"/>
          </p:nvPr>
        </p:nvSpPr>
        <p:spPr/>
        <p:txBody>
          <a:bodyPr/>
          <a:lstStyle/>
          <a:p>
            <a:r>
              <a:rPr lang="en-US" dirty="0" err="1"/>
              <a:t>DESeq</a:t>
            </a:r>
            <a:r>
              <a:rPr lang="en-US" dirty="0"/>
              <a:t> – Exploratory Data Analysis</a:t>
            </a:r>
          </a:p>
        </p:txBody>
      </p:sp>
      <p:pic>
        <p:nvPicPr>
          <p:cNvPr id="5" name="Content Placeholder 4" descr="Graphical user interface, table&#10;&#10;Description automatically generated">
            <a:extLst>
              <a:ext uri="{FF2B5EF4-FFF2-40B4-BE49-F238E27FC236}">
                <a16:creationId xmlns:a16="http://schemas.microsoft.com/office/drawing/2014/main" id="{1D2006CA-BEC3-5CD5-B748-D71382C2F0B0}"/>
              </a:ext>
            </a:extLst>
          </p:cNvPr>
          <p:cNvPicPr>
            <a:picLocks noGrp="1" noChangeAspect="1"/>
          </p:cNvPicPr>
          <p:nvPr>
            <p:ph idx="1"/>
          </p:nvPr>
        </p:nvPicPr>
        <p:blipFill>
          <a:blip r:embed="rId2"/>
          <a:stretch>
            <a:fillRect/>
          </a:stretch>
        </p:blipFill>
        <p:spPr>
          <a:xfrm>
            <a:off x="2416987" y="1438723"/>
            <a:ext cx="8200505" cy="2706283"/>
          </a:xfrm>
        </p:spPr>
      </p:pic>
      <p:sp>
        <p:nvSpPr>
          <p:cNvPr id="8" name="TextBox 7">
            <a:extLst>
              <a:ext uri="{FF2B5EF4-FFF2-40B4-BE49-F238E27FC236}">
                <a16:creationId xmlns:a16="http://schemas.microsoft.com/office/drawing/2014/main" id="{389B8C42-0138-696C-B0F5-A433105AFCAF}"/>
              </a:ext>
            </a:extLst>
          </p:cNvPr>
          <p:cNvSpPr txBox="1"/>
          <p:nvPr/>
        </p:nvSpPr>
        <p:spPr>
          <a:xfrm>
            <a:off x="1775849" y="2422532"/>
            <a:ext cx="641138" cy="369332"/>
          </a:xfrm>
          <a:prstGeom prst="rect">
            <a:avLst/>
          </a:prstGeom>
          <a:noFill/>
        </p:spPr>
        <p:txBody>
          <a:bodyPr wrap="none" rtlCol="0">
            <a:spAutoFit/>
          </a:bodyPr>
          <a:lstStyle/>
          <a:p>
            <a:r>
              <a:rPr lang="en-US" dirty="0"/>
              <a:t>STAR</a:t>
            </a:r>
          </a:p>
        </p:txBody>
      </p:sp>
      <p:grpSp>
        <p:nvGrpSpPr>
          <p:cNvPr id="11" name="Group 10">
            <a:extLst>
              <a:ext uri="{FF2B5EF4-FFF2-40B4-BE49-F238E27FC236}">
                <a16:creationId xmlns:a16="http://schemas.microsoft.com/office/drawing/2014/main" id="{7D90F893-4F9F-8258-225D-4993E52351A6}"/>
              </a:ext>
            </a:extLst>
          </p:cNvPr>
          <p:cNvGrpSpPr/>
          <p:nvPr/>
        </p:nvGrpSpPr>
        <p:grpSpPr>
          <a:xfrm>
            <a:off x="2126357" y="4069052"/>
            <a:ext cx="7939285" cy="2700451"/>
            <a:chOff x="3414515" y="3887211"/>
            <a:chExt cx="7939285" cy="2700451"/>
          </a:xfrm>
        </p:grpSpPr>
        <p:pic>
          <p:nvPicPr>
            <p:cNvPr id="7" name="Picture 6" descr="Chart, histogram&#10;&#10;Description automatically generated">
              <a:extLst>
                <a:ext uri="{FF2B5EF4-FFF2-40B4-BE49-F238E27FC236}">
                  <a16:creationId xmlns:a16="http://schemas.microsoft.com/office/drawing/2014/main" id="{3FC4E633-3988-34E8-C488-7954D1400DC7}"/>
                </a:ext>
              </a:extLst>
            </p:cNvPr>
            <p:cNvPicPr>
              <a:picLocks noChangeAspect="1"/>
            </p:cNvPicPr>
            <p:nvPr/>
          </p:nvPicPr>
          <p:blipFill>
            <a:blip r:embed="rId3"/>
            <a:stretch>
              <a:fillRect/>
            </a:stretch>
          </p:blipFill>
          <p:spPr>
            <a:xfrm>
              <a:off x="4296488" y="3887211"/>
              <a:ext cx="7057312" cy="2700451"/>
            </a:xfrm>
            <a:prstGeom prst="rect">
              <a:avLst/>
            </a:prstGeom>
          </p:spPr>
        </p:pic>
        <p:sp>
          <p:nvSpPr>
            <p:cNvPr id="9" name="TextBox 8">
              <a:extLst>
                <a:ext uri="{FF2B5EF4-FFF2-40B4-BE49-F238E27FC236}">
                  <a16:creationId xmlns:a16="http://schemas.microsoft.com/office/drawing/2014/main" id="{8C1E348C-D44E-0AAB-9FB9-B533CABBD2B1}"/>
                </a:ext>
              </a:extLst>
            </p:cNvPr>
            <p:cNvSpPr txBox="1"/>
            <p:nvPr/>
          </p:nvSpPr>
          <p:spPr>
            <a:xfrm>
              <a:off x="3414515" y="4868104"/>
              <a:ext cx="881973" cy="369332"/>
            </a:xfrm>
            <a:prstGeom prst="rect">
              <a:avLst/>
            </a:prstGeom>
            <a:noFill/>
          </p:spPr>
          <p:txBody>
            <a:bodyPr wrap="none" rtlCol="0">
              <a:spAutoFit/>
            </a:bodyPr>
            <a:lstStyle/>
            <a:p>
              <a:r>
                <a:rPr lang="en-US" dirty="0"/>
                <a:t>Salmon</a:t>
              </a:r>
            </a:p>
          </p:txBody>
        </p:sp>
      </p:grpSp>
    </p:spTree>
    <p:extLst>
      <p:ext uri="{BB962C8B-B14F-4D97-AF65-F5344CB8AC3E}">
        <p14:creationId xmlns:p14="http://schemas.microsoft.com/office/powerpoint/2010/main" val="2775167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2A5D-F850-F9EC-7EFA-389D3BBC395A}"/>
              </a:ext>
            </a:extLst>
          </p:cNvPr>
          <p:cNvSpPr>
            <a:spLocks noGrp="1"/>
          </p:cNvSpPr>
          <p:nvPr>
            <p:ph type="title"/>
          </p:nvPr>
        </p:nvSpPr>
        <p:spPr/>
        <p:txBody>
          <a:bodyPr/>
          <a:lstStyle/>
          <a:p>
            <a:r>
              <a:rPr lang="en-US" dirty="0" err="1"/>
              <a:t>DESeq</a:t>
            </a:r>
            <a:r>
              <a:rPr lang="en-US" dirty="0"/>
              <a:t> </a:t>
            </a:r>
          </a:p>
        </p:txBody>
      </p:sp>
      <p:pic>
        <p:nvPicPr>
          <p:cNvPr id="10" name="Content Placeholder 9" descr="Chart&#10;&#10;Description automatically generated with medium confidence">
            <a:extLst>
              <a:ext uri="{FF2B5EF4-FFF2-40B4-BE49-F238E27FC236}">
                <a16:creationId xmlns:a16="http://schemas.microsoft.com/office/drawing/2014/main" id="{012331B3-A57F-71CB-6EC3-6B01F9E8ECD0}"/>
              </a:ext>
            </a:extLst>
          </p:cNvPr>
          <p:cNvPicPr>
            <a:picLocks noGrp="1" noChangeAspect="1"/>
          </p:cNvPicPr>
          <p:nvPr>
            <p:ph idx="1"/>
          </p:nvPr>
        </p:nvPicPr>
        <p:blipFill>
          <a:blip r:embed="rId2"/>
          <a:stretch>
            <a:fillRect/>
          </a:stretch>
        </p:blipFill>
        <p:spPr>
          <a:xfrm>
            <a:off x="655228" y="1950418"/>
            <a:ext cx="5440772" cy="3807767"/>
          </a:xfrm>
        </p:spPr>
      </p:pic>
      <p:pic>
        <p:nvPicPr>
          <p:cNvPr id="12" name="Picture 11" descr="Chart&#10;&#10;Description automatically generated">
            <a:extLst>
              <a:ext uri="{FF2B5EF4-FFF2-40B4-BE49-F238E27FC236}">
                <a16:creationId xmlns:a16="http://schemas.microsoft.com/office/drawing/2014/main" id="{621F0723-A8F6-7736-CF92-DC24CDCCC7E9}"/>
              </a:ext>
            </a:extLst>
          </p:cNvPr>
          <p:cNvPicPr>
            <a:picLocks noChangeAspect="1"/>
          </p:cNvPicPr>
          <p:nvPr/>
        </p:nvPicPr>
        <p:blipFill>
          <a:blip r:embed="rId3"/>
          <a:stretch>
            <a:fillRect/>
          </a:stretch>
        </p:blipFill>
        <p:spPr>
          <a:xfrm>
            <a:off x="6096000" y="1950418"/>
            <a:ext cx="5440773" cy="3807767"/>
          </a:xfrm>
          <a:prstGeom prst="rect">
            <a:avLst/>
          </a:prstGeom>
        </p:spPr>
      </p:pic>
    </p:spTree>
    <p:extLst>
      <p:ext uri="{BB962C8B-B14F-4D97-AF65-F5344CB8AC3E}">
        <p14:creationId xmlns:p14="http://schemas.microsoft.com/office/powerpoint/2010/main" val="630102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2A5D-F850-F9EC-7EFA-389D3BBC395A}"/>
              </a:ext>
            </a:extLst>
          </p:cNvPr>
          <p:cNvSpPr>
            <a:spLocks noGrp="1"/>
          </p:cNvSpPr>
          <p:nvPr>
            <p:ph type="title"/>
          </p:nvPr>
        </p:nvSpPr>
        <p:spPr/>
        <p:txBody>
          <a:bodyPr/>
          <a:lstStyle/>
          <a:p>
            <a:r>
              <a:rPr lang="en-US" dirty="0" err="1"/>
              <a:t>DESeq</a:t>
            </a:r>
            <a:r>
              <a:rPr lang="en-US" dirty="0"/>
              <a:t> - DEGs</a:t>
            </a:r>
          </a:p>
        </p:txBody>
      </p:sp>
      <p:pic>
        <p:nvPicPr>
          <p:cNvPr id="4" name="Picture 3" descr="Chart, scatter chart&#10;&#10;Description automatically generated">
            <a:extLst>
              <a:ext uri="{FF2B5EF4-FFF2-40B4-BE49-F238E27FC236}">
                <a16:creationId xmlns:a16="http://schemas.microsoft.com/office/drawing/2014/main" id="{EA17C6B4-C65A-26B0-032F-7F5CDD7E130A}"/>
              </a:ext>
            </a:extLst>
          </p:cNvPr>
          <p:cNvPicPr>
            <a:picLocks noChangeAspect="1"/>
          </p:cNvPicPr>
          <p:nvPr/>
        </p:nvPicPr>
        <p:blipFill>
          <a:blip r:embed="rId2"/>
          <a:stretch>
            <a:fillRect/>
          </a:stretch>
        </p:blipFill>
        <p:spPr>
          <a:xfrm>
            <a:off x="6698928" y="654896"/>
            <a:ext cx="4112892" cy="3010848"/>
          </a:xfrm>
          <a:prstGeom prst="rect">
            <a:avLst/>
          </a:prstGeom>
        </p:spPr>
      </p:pic>
      <p:pic>
        <p:nvPicPr>
          <p:cNvPr id="8" name="Picture 7" descr="Chart, scatter chart&#10;&#10;Description automatically generated">
            <a:extLst>
              <a:ext uri="{FF2B5EF4-FFF2-40B4-BE49-F238E27FC236}">
                <a16:creationId xmlns:a16="http://schemas.microsoft.com/office/drawing/2014/main" id="{1DF2FD4D-2183-35F0-1270-2C0F3510EDBA}"/>
              </a:ext>
            </a:extLst>
          </p:cNvPr>
          <p:cNvPicPr>
            <a:picLocks noChangeAspect="1"/>
          </p:cNvPicPr>
          <p:nvPr/>
        </p:nvPicPr>
        <p:blipFill>
          <a:blip r:embed="rId3"/>
          <a:stretch>
            <a:fillRect/>
          </a:stretch>
        </p:blipFill>
        <p:spPr>
          <a:xfrm>
            <a:off x="6698928" y="3665744"/>
            <a:ext cx="4112891" cy="3010847"/>
          </a:xfrm>
          <a:prstGeom prst="rect">
            <a:avLst/>
          </a:prstGeom>
        </p:spPr>
      </p:pic>
      <p:pic>
        <p:nvPicPr>
          <p:cNvPr id="11" name="Picture 10" descr="Chart, scatter chart&#10;&#10;Description automatically generated">
            <a:extLst>
              <a:ext uri="{FF2B5EF4-FFF2-40B4-BE49-F238E27FC236}">
                <a16:creationId xmlns:a16="http://schemas.microsoft.com/office/drawing/2014/main" id="{842BB1E7-CECD-7738-75E2-70AA8715E282}"/>
              </a:ext>
            </a:extLst>
          </p:cNvPr>
          <p:cNvPicPr>
            <a:picLocks noChangeAspect="1"/>
          </p:cNvPicPr>
          <p:nvPr/>
        </p:nvPicPr>
        <p:blipFill>
          <a:blip r:embed="rId4"/>
          <a:stretch>
            <a:fillRect/>
          </a:stretch>
        </p:blipFill>
        <p:spPr>
          <a:xfrm>
            <a:off x="2064421" y="1459134"/>
            <a:ext cx="3432505" cy="4413220"/>
          </a:xfrm>
          <a:prstGeom prst="rect">
            <a:avLst/>
          </a:prstGeom>
        </p:spPr>
      </p:pic>
    </p:spTree>
    <p:extLst>
      <p:ext uri="{BB962C8B-B14F-4D97-AF65-F5344CB8AC3E}">
        <p14:creationId xmlns:p14="http://schemas.microsoft.com/office/powerpoint/2010/main" val="1826153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40F13-8E19-05C3-7431-809BF06BB390}"/>
              </a:ext>
            </a:extLst>
          </p:cNvPr>
          <p:cNvSpPr>
            <a:spLocks noGrp="1"/>
          </p:cNvSpPr>
          <p:nvPr>
            <p:ph type="title"/>
          </p:nvPr>
        </p:nvSpPr>
        <p:spPr/>
        <p:txBody>
          <a:bodyPr/>
          <a:lstStyle/>
          <a:p>
            <a:r>
              <a:rPr lang="en-US" dirty="0"/>
              <a:t>Project learning objectives</a:t>
            </a:r>
          </a:p>
        </p:txBody>
      </p:sp>
      <p:sp>
        <p:nvSpPr>
          <p:cNvPr id="3" name="Content Placeholder 2">
            <a:extLst>
              <a:ext uri="{FF2B5EF4-FFF2-40B4-BE49-F238E27FC236}">
                <a16:creationId xmlns:a16="http://schemas.microsoft.com/office/drawing/2014/main" id="{C31DEAE8-817E-3E96-A42A-99ABF48ADB36}"/>
              </a:ext>
            </a:extLst>
          </p:cNvPr>
          <p:cNvSpPr>
            <a:spLocks noGrp="1"/>
          </p:cNvSpPr>
          <p:nvPr>
            <p:ph idx="1"/>
          </p:nvPr>
        </p:nvSpPr>
        <p:spPr/>
        <p:txBody>
          <a:bodyPr/>
          <a:lstStyle/>
          <a:p>
            <a:r>
              <a:rPr lang="en-US" dirty="0"/>
              <a:t>End-to-end NGS Data Analysis</a:t>
            </a:r>
          </a:p>
          <a:p>
            <a:r>
              <a:rPr lang="en-US" dirty="0"/>
              <a:t>Formulating and testing a strategy</a:t>
            </a:r>
          </a:p>
          <a:p>
            <a:r>
              <a:rPr lang="en-US" dirty="0"/>
              <a:t>Learn to manage and process sequencing data</a:t>
            </a:r>
          </a:p>
          <a:p>
            <a:r>
              <a:rPr lang="en-US" dirty="0"/>
              <a:t>Evaluate the quality of the data at all stages</a:t>
            </a:r>
          </a:p>
          <a:p>
            <a:r>
              <a:rPr lang="en-US" dirty="0"/>
              <a:t>Interpret results</a:t>
            </a:r>
          </a:p>
          <a:p>
            <a:r>
              <a:rPr lang="en-US" dirty="0"/>
              <a:t>Document the process (with an emphasis on reproducibility)</a:t>
            </a:r>
          </a:p>
        </p:txBody>
      </p:sp>
    </p:spTree>
    <p:extLst>
      <p:ext uri="{BB962C8B-B14F-4D97-AF65-F5344CB8AC3E}">
        <p14:creationId xmlns:p14="http://schemas.microsoft.com/office/powerpoint/2010/main" val="2928881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712A5D-F850-F9EC-7EFA-389D3BBC395A}"/>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dirty="0"/>
              <a:t>KEGG Enrichment</a:t>
            </a:r>
          </a:p>
        </p:txBody>
      </p:sp>
      <p:grpSp>
        <p:nvGrpSpPr>
          <p:cNvPr id="17" name="Group 16">
            <a:extLst>
              <a:ext uri="{FF2B5EF4-FFF2-40B4-BE49-F238E27FC236}">
                <a16:creationId xmlns:a16="http://schemas.microsoft.com/office/drawing/2014/main" id="{8ECC3E79-4EA6-1571-3B6B-CA13C36F4A5B}"/>
              </a:ext>
            </a:extLst>
          </p:cNvPr>
          <p:cNvGrpSpPr/>
          <p:nvPr/>
        </p:nvGrpSpPr>
        <p:grpSpPr>
          <a:xfrm>
            <a:off x="4020742" y="2261968"/>
            <a:ext cx="3797536" cy="3129627"/>
            <a:chOff x="3943236" y="2984923"/>
            <a:chExt cx="3797536" cy="3129627"/>
          </a:xfrm>
        </p:grpSpPr>
        <p:pic>
          <p:nvPicPr>
            <p:cNvPr id="5" name="Picture 4" descr="Chart, scatter chart&#10;&#10;Description automatically generated">
              <a:extLst>
                <a:ext uri="{FF2B5EF4-FFF2-40B4-BE49-F238E27FC236}">
                  <a16:creationId xmlns:a16="http://schemas.microsoft.com/office/drawing/2014/main" id="{09658C90-9F48-C03A-9DB5-1AD3F3E648C6}"/>
                </a:ext>
              </a:extLst>
            </p:cNvPr>
            <p:cNvPicPr>
              <a:picLocks noChangeAspect="1"/>
            </p:cNvPicPr>
            <p:nvPr/>
          </p:nvPicPr>
          <p:blipFill>
            <a:blip r:embed="rId2"/>
            <a:stretch>
              <a:fillRect/>
            </a:stretch>
          </p:blipFill>
          <p:spPr>
            <a:xfrm>
              <a:off x="3943236" y="3503745"/>
              <a:ext cx="3797536" cy="2610805"/>
            </a:xfrm>
            <a:prstGeom prst="rect">
              <a:avLst/>
            </a:prstGeom>
          </p:spPr>
        </p:pic>
        <p:sp>
          <p:nvSpPr>
            <p:cNvPr id="12" name="TextBox 11">
              <a:extLst>
                <a:ext uri="{FF2B5EF4-FFF2-40B4-BE49-F238E27FC236}">
                  <a16:creationId xmlns:a16="http://schemas.microsoft.com/office/drawing/2014/main" id="{B597FF16-D47C-C8CD-663B-4A71414D6300}"/>
                </a:ext>
              </a:extLst>
            </p:cNvPr>
            <p:cNvSpPr txBox="1"/>
            <p:nvPr/>
          </p:nvSpPr>
          <p:spPr>
            <a:xfrm>
              <a:off x="5521435" y="2984923"/>
              <a:ext cx="641138" cy="369332"/>
            </a:xfrm>
            <a:prstGeom prst="rect">
              <a:avLst/>
            </a:prstGeom>
            <a:noFill/>
          </p:spPr>
          <p:txBody>
            <a:bodyPr wrap="none" rtlCol="0">
              <a:spAutoFit/>
            </a:bodyPr>
            <a:lstStyle/>
            <a:p>
              <a:r>
                <a:rPr lang="en-US" dirty="0"/>
                <a:t>STAR</a:t>
              </a:r>
            </a:p>
          </p:txBody>
        </p:sp>
      </p:grpSp>
      <p:grpSp>
        <p:nvGrpSpPr>
          <p:cNvPr id="16" name="Group 15">
            <a:extLst>
              <a:ext uri="{FF2B5EF4-FFF2-40B4-BE49-F238E27FC236}">
                <a16:creationId xmlns:a16="http://schemas.microsoft.com/office/drawing/2014/main" id="{972A3E4E-0369-506C-C1B9-79E15D783546}"/>
              </a:ext>
            </a:extLst>
          </p:cNvPr>
          <p:cNvGrpSpPr/>
          <p:nvPr/>
        </p:nvGrpSpPr>
        <p:grpSpPr>
          <a:xfrm>
            <a:off x="8023877" y="2331525"/>
            <a:ext cx="3797536" cy="3017337"/>
            <a:chOff x="7868864" y="3041068"/>
            <a:chExt cx="3797536" cy="3017337"/>
          </a:xfrm>
        </p:grpSpPr>
        <p:pic>
          <p:nvPicPr>
            <p:cNvPr id="7" name="Picture 6" descr="Chart, scatter chart&#10;&#10;Description automatically generated">
              <a:extLst>
                <a:ext uri="{FF2B5EF4-FFF2-40B4-BE49-F238E27FC236}">
                  <a16:creationId xmlns:a16="http://schemas.microsoft.com/office/drawing/2014/main" id="{4EFD2B03-67DB-A791-B73E-86A0AA440782}"/>
                </a:ext>
              </a:extLst>
            </p:cNvPr>
            <p:cNvPicPr>
              <a:picLocks noChangeAspect="1"/>
            </p:cNvPicPr>
            <p:nvPr/>
          </p:nvPicPr>
          <p:blipFill>
            <a:blip r:embed="rId3"/>
            <a:stretch>
              <a:fillRect/>
            </a:stretch>
          </p:blipFill>
          <p:spPr>
            <a:xfrm>
              <a:off x="7868864" y="3447600"/>
              <a:ext cx="3797536" cy="2610805"/>
            </a:xfrm>
            <a:prstGeom prst="rect">
              <a:avLst/>
            </a:prstGeom>
          </p:spPr>
        </p:pic>
        <p:sp>
          <p:nvSpPr>
            <p:cNvPr id="13" name="TextBox 12">
              <a:extLst>
                <a:ext uri="{FF2B5EF4-FFF2-40B4-BE49-F238E27FC236}">
                  <a16:creationId xmlns:a16="http://schemas.microsoft.com/office/drawing/2014/main" id="{B7E2DA76-977E-1994-47D1-C95F67578A24}"/>
                </a:ext>
              </a:extLst>
            </p:cNvPr>
            <p:cNvSpPr txBox="1"/>
            <p:nvPr/>
          </p:nvSpPr>
          <p:spPr>
            <a:xfrm>
              <a:off x="9326645" y="3041068"/>
              <a:ext cx="881973" cy="369332"/>
            </a:xfrm>
            <a:prstGeom prst="rect">
              <a:avLst/>
            </a:prstGeom>
            <a:noFill/>
          </p:spPr>
          <p:txBody>
            <a:bodyPr wrap="none" rtlCol="0">
              <a:spAutoFit/>
            </a:bodyPr>
            <a:lstStyle/>
            <a:p>
              <a:r>
                <a:rPr lang="en-US" dirty="0"/>
                <a:t>Salmon</a:t>
              </a:r>
            </a:p>
          </p:txBody>
        </p:sp>
      </p:grpSp>
      <p:grpSp>
        <p:nvGrpSpPr>
          <p:cNvPr id="18" name="Group 17">
            <a:extLst>
              <a:ext uri="{FF2B5EF4-FFF2-40B4-BE49-F238E27FC236}">
                <a16:creationId xmlns:a16="http://schemas.microsoft.com/office/drawing/2014/main" id="{581F3E13-516B-F26C-A117-6024D40F7E26}"/>
              </a:ext>
            </a:extLst>
          </p:cNvPr>
          <p:cNvGrpSpPr/>
          <p:nvPr/>
        </p:nvGrpSpPr>
        <p:grpSpPr>
          <a:xfrm>
            <a:off x="473143" y="1782250"/>
            <a:ext cx="3444557" cy="3884187"/>
            <a:chOff x="370588" y="2416618"/>
            <a:chExt cx="3444557" cy="3884187"/>
          </a:xfrm>
        </p:grpSpPr>
        <p:pic>
          <p:nvPicPr>
            <p:cNvPr id="10" name="Picture 9" descr="A picture containing scatter chart&#10;&#10;Description automatically generated">
              <a:extLst>
                <a:ext uri="{FF2B5EF4-FFF2-40B4-BE49-F238E27FC236}">
                  <a16:creationId xmlns:a16="http://schemas.microsoft.com/office/drawing/2014/main" id="{4D25ACF8-2647-9080-5344-C37624BE6D6C}"/>
                </a:ext>
              </a:extLst>
            </p:cNvPr>
            <p:cNvPicPr>
              <a:picLocks noChangeAspect="1"/>
            </p:cNvPicPr>
            <p:nvPr/>
          </p:nvPicPr>
          <p:blipFill>
            <a:blip r:embed="rId4"/>
            <a:stretch>
              <a:fillRect/>
            </a:stretch>
          </p:blipFill>
          <p:spPr>
            <a:xfrm>
              <a:off x="370588" y="2785950"/>
              <a:ext cx="3444557" cy="3514855"/>
            </a:xfrm>
            <a:prstGeom prst="rect">
              <a:avLst/>
            </a:prstGeom>
          </p:spPr>
        </p:pic>
        <p:sp>
          <p:nvSpPr>
            <p:cNvPr id="14" name="TextBox 13">
              <a:extLst>
                <a:ext uri="{FF2B5EF4-FFF2-40B4-BE49-F238E27FC236}">
                  <a16:creationId xmlns:a16="http://schemas.microsoft.com/office/drawing/2014/main" id="{1467E7C9-B33E-AE5B-B7EE-99C115AAD1A7}"/>
                </a:ext>
              </a:extLst>
            </p:cNvPr>
            <p:cNvSpPr txBox="1"/>
            <p:nvPr/>
          </p:nvSpPr>
          <p:spPr>
            <a:xfrm>
              <a:off x="788085" y="2416618"/>
              <a:ext cx="2609561" cy="369332"/>
            </a:xfrm>
            <a:prstGeom prst="rect">
              <a:avLst/>
            </a:prstGeom>
            <a:noFill/>
          </p:spPr>
          <p:txBody>
            <a:bodyPr wrap="none" rtlCol="0">
              <a:spAutoFit/>
            </a:bodyPr>
            <a:lstStyle/>
            <a:p>
              <a:r>
                <a:rPr lang="en-US" dirty="0"/>
                <a:t>Li et al., 2022 Cell Reports</a:t>
              </a:r>
            </a:p>
          </p:txBody>
        </p:sp>
      </p:grpSp>
    </p:spTree>
    <p:extLst>
      <p:ext uri="{BB962C8B-B14F-4D97-AF65-F5344CB8AC3E}">
        <p14:creationId xmlns:p14="http://schemas.microsoft.com/office/powerpoint/2010/main" val="4248038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CF62-474F-92D2-BDC9-646A0F64C705}"/>
              </a:ext>
            </a:extLst>
          </p:cNvPr>
          <p:cNvSpPr>
            <a:spLocks noGrp="1"/>
          </p:cNvSpPr>
          <p:nvPr>
            <p:ph type="title"/>
          </p:nvPr>
        </p:nvSpPr>
        <p:spPr/>
        <p:txBody>
          <a:bodyPr/>
          <a:lstStyle/>
          <a:p>
            <a:r>
              <a:rPr lang="en-US" dirty="0"/>
              <a:t>Results</a:t>
            </a:r>
          </a:p>
        </p:txBody>
      </p:sp>
      <p:pic>
        <p:nvPicPr>
          <p:cNvPr id="9" name="Picture 8" descr="Text&#10;&#10;Description automatically generated">
            <a:extLst>
              <a:ext uri="{FF2B5EF4-FFF2-40B4-BE49-F238E27FC236}">
                <a16:creationId xmlns:a16="http://schemas.microsoft.com/office/drawing/2014/main" id="{8EC1220B-558A-6729-0D72-0DE3DB9E8744}"/>
              </a:ext>
            </a:extLst>
          </p:cNvPr>
          <p:cNvPicPr>
            <a:picLocks noChangeAspect="1"/>
          </p:cNvPicPr>
          <p:nvPr/>
        </p:nvPicPr>
        <p:blipFill>
          <a:blip r:embed="rId2"/>
          <a:stretch>
            <a:fillRect/>
          </a:stretch>
        </p:blipFill>
        <p:spPr>
          <a:xfrm>
            <a:off x="5103628" y="603791"/>
            <a:ext cx="6016256" cy="5889084"/>
          </a:xfrm>
          <a:prstGeom prst="rect">
            <a:avLst/>
          </a:prstGeom>
        </p:spPr>
      </p:pic>
      <p:sp>
        <p:nvSpPr>
          <p:cNvPr id="10" name="TextBox 9">
            <a:extLst>
              <a:ext uri="{FF2B5EF4-FFF2-40B4-BE49-F238E27FC236}">
                <a16:creationId xmlns:a16="http://schemas.microsoft.com/office/drawing/2014/main" id="{E63427F0-4AD5-79BE-8950-314609BAE2BE}"/>
              </a:ext>
            </a:extLst>
          </p:cNvPr>
          <p:cNvSpPr txBox="1"/>
          <p:nvPr/>
        </p:nvSpPr>
        <p:spPr>
          <a:xfrm>
            <a:off x="838200" y="2736502"/>
            <a:ext cx="2776870" cy="1384995"/>
          </a:xfrm>
          <a:prstGeom prst="rect">
            <a:avLst/>
          </a:prstGeom>
          <a:noFill/>
        </p:spPr>
        <p:txBody>
          <a:bodyPr wrap="square" rtlCol="0">
            <a:spAutoFit/>
          </a:bodyPr>
          <a:lstStyle/>
          <a:p>
            <a:r>
              <a:rPr lang="en-US" sz="2800" dirty="0"/>
              <a:t>At least 80% identity in the top 30 pathways</a:t>
            </a:r>
          </a:p>
        </p:txBody>
      </p:sp>
    </p:spTree>
    <p:extLst>
      <p:ext uri="{BB962C8B-B14F-4D97-AF65-F5344CB8AC3E}">
        <p14:creationId xmlns:p14="http://schemas.microsoft.com/office/powerpoint/2010/main" val="1150166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CF62-474F-92D2-BDC9-646A0F64C705}"/>
              </a:ext>
            </a:extLst>
          </p:cNvPr>
          <p:cNvSpPr>
            <a:spLocks noGrp="1"/>
          </p:cNvSpPr>
          <p:nvPr>
            <p:ph type="title"/>
          </p:nvPr>
        </p:nvSpPr>
        <p:spPr/>
        <p:txBody>
          <a:bodyPr/>
          <a:lstStyle/>
          <a:p>
            <a:r>
              <a:rPr lang="en-US" dirty="0"/>
              <a:t>Background</a:t>
            </a:r>
          </a:p>
        </p:txBody>
      </p:sp>
      <p:pic>
        <p:nvPicPr>
          <p:cNvPr id="4" name="Picture 3" descr="Chart&#10;&#10;Description automatically generated">
            <a:extLst>
              <a:ext uri="{FF2B5EF4-FFF2-40B4-BE49-F238E27FC236}">
                <a16:creationId xmlns:a16="http://schemas.microsoft.com/office/drawing/2014/main" id="{782C8CA8-B3BA-B48E-35F4-7B1D7B28CA23}"/>
              </a:ext>
            </a:extLst>
          </p:cNvPr>
          <p:cNvPicPr>
            <a:picLocks noChangeAspect="1"/>
          </p:cNvPicPr>
          <p:nvPr/>
        </p:nvPicPr>
        <p:blipFill>
          <a:blip r:embed="rId2"/>
          <a:stretch>
            <a:fillRect/>
          </a:stretch>
        </p:blipFill>
        <p:spPr>
          <a:xfrm>
            <a:off x="6117847" y="1027906"/>
            <a:ext cx="5235953" cy="3960876"/>
          </a:xfrm>
          <a:prstGeom prst="rect">
            <a:avLst/>
          </a:prstGeom>
        </p:spPr>
      </p:pic>
      <p:sp>
        <p:nvSpPr>
          <p:cNvPr id="5" name="TextBox 4">
            <a:extLst>
              <a:ext uri="{FF2B5EF4-FFF2-40B4-BE49-F238E27FC236}">
                <a16:creationId xmlns:a16="http://schemas.microsoft.com/office/drawing/2014/main" id="{2C328308-DE1C-1A66-8585-CCF0790E5EEC}"/>
              </a:ext>
            </a:extLst>
          </p:cNvPr>
          <p:cNvSpPr txBox="1"/>
          <p:nvPr/>
        </p:nvSpPr>
        <p:spPr>
          <a:xfrm>
            <a:off x="548640" y="1718120"/>
            <a:ext cx="5235953" cy="4801314"/>
          </a:xfrm>
          <a:prstGeom prst="rect">
            <a:avLst/>
          </a:prstGeom>
          <a:noFill/>
        </p:spPr>
        <p:txBody>
          <a:bodyPr wrap="square" rtlCol="0">
            <a:spAutoFit/>
          </a:bodyPr>
          <a:lstStyle/>
          <a:p>
            <a:r>
              <a:rPr lang="en-US" sz="1800" dirty="0">
                <a:effectLst/>
                <a:latin typeface="AdvPSA183"/>
              </a:rPr>
              <a:t>‘‘pan-reactive’’ - set is commonly expressed in reactive astrocytes</a:t>
            </a:r>
          </a:p>
          <a:p>
            <a:endParaRPr lang="en-US" sz="1800" dirty="0">
              <a:effectLst/>
              <a:latin typeface="AdvPSA183"/>
            </a:endParaRPr>
          </a:p>
          <a:p>
            <a:r>
              <a:rPr lang="en-US" sz="1800" dirty="0">
                <a:effectLst/>
                <a:latin typeface="AdvPSA183"/>
              </a:rPr>
              <a:t>‘‘A1’’ (or neuro- inflammatory) set associated with some pathological conditions (such as LPS injection)</a:t>
            </a:r>
          </a:p>
          <a:p>
            <a:endParaRPr lang="en-US" dirty="0">
              <a:latin typeface="AdvPSA183"/>
            </a:endParaRPr>
          </a:p>
          <a:p>
            <a:r>
              <a:rPr lang="en-US" sz="1800" dirty="0">
                <a:effectLst/>
                <a:latin typeface="AdvPSA183"/>
              </a:rPr>
              <a:t> ‘‘A2’’ (or neuroprotective) set associated with other conditions, such as cerebral artery occlusion.40 In Spp1 KO astrocytes</a:t>
            </a:r>
          </a:p>
          <a:p>
            <a:endParaRPr lang="en-US" dirty="0">
              <a:latin typeface="AdvPSA183"/>
            </a:endParaRPr>
          </a:p>
          <a:p>
            <a:r>
              <a:rPr lang="en-US" dirty="0">
                <a:latin typeface="AdvPSA183"/>
              </a:rPr>
              <a:t>M</a:t>
            </a:r>
            <a:r>
              <a:rPr lang="en-US" sz="1800" dirty="0">
                <a:effectLst/>
                <a:latin typeface="AdvPSA183"/>
              </a:rPr>
              <a:t>ost pan-reactivity markers were up-regulated, as were most ‘‘A1’’ markers</a:t>
            </a:r>
          </a:p>
          <a:p>
            <a:endParaRPr lang="en-US" sz="1800" dirty="0">
              <a:effectLst/>
              <a:latin typeface="AdvPSA183"/>
            </a:endParaRPr>
          </a:p>
          <a:p>
            <a:r>
              <a:rPr lang="en-US" sz="1800" dirty="0">
                <a:effectLst/>
                <a:latin typeface="AdvPSA183"/>
              </a:rPr>
              <a:t>Almost all markers specific for the ‘‘A2’’ neuroprotective type were down-regulated indicating that Spp1 deletion induced ‘‘A1’’ astrocytes. </a:t>
            </a:r>
            <a:endParaRPr lang="en-US" dirty="0"/>
          </a:p>
          <a:p>
            <a:endParaRPr lang="en-US" dirty="0"/>
          </a:p>
        </p:txBody>
      </p:sp>
    </p:spTree>
    <p:extLst>
      <p:ext uri="{BB962C8B-B14F-4D97-AF65-F5344CB8AC3E}">
        <p14:creationId xmlns:p14="http://schemas.microsoft.com/office/powerpoint/2010/main" val="3828384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3CF62-474F-92D2-BDC9-646A0F64C705}"/>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Results</a:t>
            </a:r>
          </a:p>
        </p:txBody>
      </p:sp>
      <p:sp>
        <p:nvSpPr>
          <p:cNvPr id="3" name="Content Placeholder 2">
            <a:extLst>
              <a:ext uri="{FF2B5EF4-FFF2-40B4-BE49-F238E27FC236}">
                <a16:creationId xmlns:a16="http://schemas.microsoft.com/office/drawing/2014/main" id="{6ABF18A2-69E2-815F-3DE1-439298154BE7}"/>
              </a:ext>
            </a:extLst>
          </p:cNvPr>
          <p:cNvSpPr>
            <a:spLocks noGrp="1"/>
          </p:cNvSpPr>
          <p:nvPr>
            <p:ph idx="1"/>
          </p:nvPr>
        </p:nvSpPr>
        <p:spPr>
          <a:xfrm>
            <a:off x="1001684" y="1670857"/>
            <a:ext cx="10178934" cy="557901"/>
          </a:xfrm>
        </p:spPr>
        <p:txBody>
          <a:bodyPr vert="horz" lIns="91440" tIns="45720" rIns="91440" bIns="45720" rtlCol="0">
            <a:normAutofit/>
          </a:bodyPr>
          <a:lstStyle/>
          <a:p>
            <a:pPr marL="0" indent="0" algn="ctr">
              <a:buNone/>
            </a:pPr>
            <a:r>
              <a:rPr lang="en-US" sz="2200" kern="1200">
                <a:solidFill>
                  <a:schemeClr val="tx1"/>
                </a:solidFill>
                <a:latin typeface="+mn-lt"/>
                <a:ea typeface="+mn-ea"/>
                <a:cs typeface="+mn-cs"/>
              </a:rPr>
              <a:t>Identity between STAR and Salmon Enriched pathways in the top x significant pathways</a:t>
            </a:r>
          </a:p>
        </p:txBody>
      </p:sp>
      <p:pic>
        <p:nvPicPr>
          <p:cNvPr id="5" name="Picture 4" descr="Chart&#10;&#10;Description automatically generated">
            <a:extLst>
              <a:ext uri="{FF2B5EF4-FFF2-40B4-BE49-F238E27FC236}">
                <a16:creationId xmlns:a16="http://schemas.microsoft.com/office/drawing/2014/main" id="{C19C2785-0DB3-5D1E-0AD5-F1B07A83E1FB}"/>
              </a:ext>
            </a:extLst>
          </p:cNvPr>
          <p:cNvPicPr>
            <a:picLocks noChangeAspect="1"/>
          </p:cNvPicPr>
          <p:nvPr/>
        </p:nvPicPr>
        <p:blipFill rotWithShape="1">
          <a:blip r:embed="rId2"/>
          <a:srcRect r="-2" b="684"/>
          <a:stretch/>
        </p:blipFill>
        <p:spPr>
          <a:xfrm>
            <a:off x="198741" y="2410448"/>
            <a:ext cx="5803323" cy="3890357"/>
          </a:xfrm>
          <a:prstGeom prst="rect">
            <a:avLst/>
          </a:prstGeom>
        </p:spPr>
      </p:pic>
      <p:pic>
        <p:nvPicPr>
          <p:cNvPr id="9" name="Picture 8" descr="Chart&#10;&#10;Description automatically generated with medium confidence">
            <a:extLst>
              <a:ext uri="{FF2B5EF4-FFF2-40B4-BE49-F238E27FC236}">
                <a16:creationId xmlns:a16="http://schemas.microsoft.com/office/drawing/2014/main" id="{BFC95F7C-B84C-C596-FB4A-2EAC7FF1856E}"/>
              </a:ext>
            </a:extLst>
          </p:cNvPr>
          <p:cNvPicPr>
            <a:picLocks noChangeAspect="1"/>
          </p:cNvPicPr>
          <p:nvPr/>
        </p:nvPicPr>
        <p:blipFill rotWithShape="1">
          <a:blip r:embed="rId3"/>
          <a:srcRect l="1174" r="3" b="3"/>
          <a:stretch/>
        </p:blipFill>
        <p:spPr>
          <a:xfrm>
            <a:off x="6189934" y="2410448"/>
            <a:ext cx="5803323" cy="3890357"/>
          </a:xfrm>
          <a:prstGeom prst="rect">
            <a:avLst/>
          </a:prstGeom>
        </p:spPr>
      </p:pic>
    </p:spTree>
    <p:extLst>
      <p:ext uri="{BB962C8B-B14F-4D97-AF65-F5344CB8AC3E}">
        <p14:creationId xmlns:p14="http://schemas.microsoft.com/office/powerpoint/2010/main" val="1908314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3CF62-474F-92D2-BDC9-646A0F64C705}"/>
              </a:ext>
            </a:extLst>
          </p:cNvPr>
          <p:cNvSpPr>
            <a:spLocks noGrp="1"/>
          </p:cNvSpPr>
          <p:nvPr>
            <p:ph type="title"/>
          </p:nvPr>
        </p:nvSpPr>
        <p:spPr>
          <a:xfrm>
            <a:off x="1001684" y="170412"/>
            <a:ext cx="10178934" cy="1328730"/>
          </a:xfrm>
        </p:spPr>
        <p:txBody>
          <a:bodyPr vert="horz" lIns="91440" tIns="45720" rIns="91440" bIns="45720" rtlCol="0" anchor="b">
            <a:normAutofit/>
          </a:bodyPr>
          <a:lstStyle/>
          <a:p>
            <a:r>
              <a:rPr lang="en-US" sz="3200" kern="1200" dirty="0">
                <a:solidFill>
                  <a:schemeClr val="tx1"/>
                </a:solidFill>
                <a:latin typeface="+mj-lt"/>
                <a:ea typeface="+mj-ea"/>
                <a:cs typeface="+mj-cs"/>
              </a:rPr>
              <a:t>Naïve validation – Pan Reactive Genes </a:t>
            </a:r>
            <a:r>
              <a:rPr lang="en-US" sz="3200" dirty="0"/>
              <a:t>up-regulated in SPP1_KO samples</a:t>
            </a:r>
            <a:endParaRPr lang="en-US" sz="3200" kern="1200" dirty="0">
              <a:solidFill>
                <a:schemeClr val="tx1"/>
              </a:solidFill>
              <a:latin typeface="+mj-lt"/>
              <a:ea typeface="+mj-ea"/>
              <a:cs typeface="+mj-cs"/>
            </a:endParaRPr>
          </a:p>
        </p:txBody>
      </p:sp>
      <p:pic>
        <p:nvPicPr>
          <p:cNvPr id="12" name="Picture 11" descr="Diagram, engineering drawing&#10;&#10;Description automatically generated">
            <a:extLst>
              <a:ext uri="{FF2B5EF4-FFF2-40B4-BE49-F238E27FC236}">
                <a16:creationId xmlns:a16="http://schemas.microsoft.com/office/drawing/2014/main" id="{7EC2B38E-5249-D753-DA3A-A0C962DF4486}"/>
              </a:ext>
            </a:extLst>
          </p:cNvPr>
          <p:cNvPicPr>
            <a:picLocks noChangeAspect="1"/>
          </p:cNvPicPr>
          <p:nvPr/>
        </p:nvPicPr>
        <p:blipFill>
          <a:blip r:embed="rId3"/>
          <a:stretch>
            <a:fillRect/>
          </a:stretch>
        </p:blipFill>
        <p:spPr>
          <a:xfrm>
            <a:off x="4357408" y="1339552"/>
            <a:ext cx="6832908" cy="5158800"/>
          </a:xfrm>
          <a:prstGeom prst="rect">
            <a:avLst/>
          </a:prstGeom>
        </p:spPr>
      </p:pic>
      <p:pic>
        <p:nvPicPr>
          <p:cNvPr id="17" name="Picture 16" descr="Chart&#10;&#10;Description automatically generated">
            <a:extLst>
              <a:ext uri="{FF2B5EF4-FFF2-40B4-BE49-F238E27FC236}">
                <a16:creationId xmlns:a16="http://schemas.microsoft.com/office/drawing/2014/main" id="{2175F3EA-B902-F010-ABC3-25EC22C3215C}"/>
              </a:ext>
            </a:extLst>
          </p:cNvPr>
          <p:cNvPicPr>
            <a:picLocks noChangeAspect="1"/>
          </p:cNvPicPr>
          <p:nvPr/>
        </p:nvPicPr>
        <p:blipFill>
          <a:blip r:embed="rId4"/>
          <a:stretch>
            <a:fillRect/>
          </a:stretch>
        </p:blipFill>
        <p:spPr>
          <a:xfrm>
            <a:off x="1001684" y="1534013"/>
            <a:ext cx="2648824" cy="4498796"/>
          </a:xfrm>
          <a:prstGeom prst="rect">
            <a:avLst/>
          </a:prstGeom>
        </p:spPr>
      </p:pic>
    </p:spTree>
    <p:extLst>
      <p:ext uri="{BB962C8B-B14F-4D97-AF65-F5344CB8AC3E}">
        <p14:creationId xmlns:p14="http://schemas.microsoft.com/office/powerpoint/2010/main" val="922469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3CF62-474F-92D2-BDC9-646A0F64C705}"/>
              </a:ext>
            </a:extLst>
          </p:cNvPr>
          <p:cNvSpPr>
            <a:spLocks noGrp="1"/>
          </p:cNvSpPr>
          <p:nvPr>
            <p:ph type="title"/>
          </p:nvPr>
        </p:nvSpPr>
        <p:spPr>
          <a:xfrm>
            <a:off x="1001684" y="170412"/>
            <a:ext cx="10178934" cy="1328730"/>
          </a:xfrm>
        </p:spPr>
        <p:txBody>
          <a:bodyPr vert="horz" lIns="91440" tIns="45720" rIns="91440" bIns="45720" rtlCol="0" anchor="b">
            <a:normAutofit/>
          </a:bodyPr>
          <a:lstStyle/>
          <a:p>
            <a:r>
              <a:rPr lang="en-US" sz="3000" kern="1200" dirty="0">
                <a:solidFill>
                  <a:schemeClr val="tx1"/>
                </a:solidFill>
                <a:latin typeface="+mj-lt"/>
                <a:ea typeface="+mj-ea"/>
                <a:cs typeface="+mj-cs"/>
              </a:rPr>
              <a:t>Naïve validation – A1-Specific Genes </a:t>
            </a:r>
            <a:r>
              <a:rPr lang="en-US" sz="3000" dirty="0"/>
              <a:t>up-regulated in SPP1_KO samples</a:t>
            </a:r>
            <a:endParaRPr lang="en-US" sz="3000" kern="1200" dirty="0">
              <a:solidFill>
                <a:schemeClr val="tx1"/>
              </a:solidFill>
              <a:latin typeface="+mj-lt"/>
              <a:ea typeface="+mj-ea"/>
              <a:cs typeface="+mj-cs"/>
            </a:endParaRPr>
          </a:p>
        </p:txBody>
      </p:sp>
      <p:pic>
        <p:nvPicPr>
          <p:cNvPr id="4" name="Picture 3" descr="Chart&#10;&#10;Description automatically generated">
            <a:extLst>
              <a:ext uri="{FF2B5EF4-FFF2-40B4-BE49-F238E27FC236}">
                <a16:creationId xmlns:a16="http://schemas.microsoft.com/office/drawing/2014/main" id="{3FD6DE5A-5E94-9F9C-D799-B492D605CCDF}"/>
              </a:ext>
            </a:extLst>
          </p:cNvPr>
          <p:cNvPicPr>
            <a:picLocks noChangeAspect="1"/>
          </p:cNvPicPr>
          <p:nvPr/>
        </p:nvPicPr>
        <p:blipFill>
          <a:blip r:embed="rId3"/>
          <a:stretch>
            <a:fillRect/>
          </a:stretch>
        </p:blipFill>
        <p:spPr>
          <a:xfrm>
            <a:off x="1001684" y="1499142"/>
            <a:ext cx="2300672" cy="4923588"/>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BD1FF433-9D15-4507-F05F-66936FDD69E1}"/>
              </a:ext>
            </a:extLst>
          </p:cNvPr>
          <p:cNvPicPr>
            <a:picLocks noChangeAspect="1"/>
          </p:cNvPicPr>
          <p:nvPr/>
        </p:nvPicPr>
        <p:blipFill>
          <a:blip r:embed="rId4"/>
          <a:stretch>
            <a:fillRect/>
          </a:stretch>
        </p:blipFill>
        <p:spPr>
          <a:xfrm>
            <a:off x="4324844" y="1248410"/>
            <a:ext cx="6710448" cy="5174320"/>
          </a:xfrm>
          <a:prstGeom prst="rect">
            <a:avLst/>
          </a:prstGeom>
        </p:spPr>
      </p:pic>
    </p:spTree>
    <p:extLst>
      <p:ext uri="{BB962C8B-B14F-4D97-AF65-F5344CB8AC3E}">
        <p14:creationId xmlns:p14="http://schemas.microsoft.com/office/powerpoint/2010/main" val="2537122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3CF62-474F-92D2-BDC9-646A0F64C705}"/>
              </a:ext>
            </a:extLst>
          </p:cNvPr>
          <p:cNvSpPr>
            <a:spLocks noGrp="1"/>
          </p:cNvSpPr>
          <p:nvPr>
            <p:ph type="title"/>
          </p:nvPr>
        </p:nvSpPr>
        <p:spPr>
          <a:xfrm>
            <a:off x="1001684" y="170412"/>
            <a:ext cx="10178934" cy="1328730"/>
          </a:xfrm>
        </p:spPr>
        <p:txBody>
          <a:bodyPr vert="horz" lIns="91440" tIns="45720" rIns="91440" bIns="45720" rtlCol="0" anchor="b">
            <a:normAutofit/>
          </a:bodyPr>
          <a:lstStyle/>
          <a:p>
            <a:r>
              <a:rPr lang="en-US" sz="3000" kern="1200" dirty="0">
                <a:solidFill>
                  <a:schemeClr val="tx1"/>
                </a:solidFill>
                <a:latin typeface="+mj-lt"/>
                <a:ea typeface="+mj-ea"/>
                <a:cs typeface="+mj-cs"/>
              </a:rPr>
              <a:t>Naïve validation – A2-Specific Genes down</a:t>
            </a:r>
            <a:r>
              <a:rPr lang="en-US" sz="3000" dirty="0"/>
              <a:t>-regulated in SPP1_KO samples</a:t>
            </a:r>
            <a:endParaRPr lang="en-US" sz="3000" kern="1200" dirty="0">
              <a:solidFill>
                <a:schemeClr val="tx1"/>
              </a:solidFill>
              <a:latin typeface="+mj-lt"/>
              <a:ea typeface="+mj-ea"/>
              <a:cs typeface="+mj-cs"/>
            </a:endParaRPr>
          </a:p>
        </p:txBody>
      </p:sp>
      <p:pic>
        <p:nvPicPr>
          <p:cNvPr id="5" name="Picture 4" descr="Chart&#10;&#10;Description automatically generated">
            <a:extLst>
              <a:ext uri="{FF2B5EF4-FFF2-40B4-BE49-F238E27FC236}">
                <a16:creationId xmlns:a16="http://schemas.microsoft.com/office/drawing/2014/main" id="{D13F2798-9750-2691-9096-09DCF0AB4086}"/>
              </a:ext>
            </a:extLst>
          </p:cNvPr>
          <p:cNvPicPr>
            <a:picLocks noChangeAspect="1"/>
          </p:cNvPicPr>
          <p:nvPr/>
        </p:nvPicPr>
        <p:blipFill>
          <a:blip r:embed="rId3"/>
          <a:stretch>
            <a:fillRect/>
          </a:stretch>
        </p:blipFill>
        <p:spPr>
          <a:xfrm>
            <a:off x="1079979" y="1441724"/>
            <a:ext cx="2463800" cy="4953000"/>
          </a:xfrm>
          <a:prstGeom prst="rect">
            <a:avLst/>
          </a:prstGeom>
        </p:spPr>
      </p:pic>
      <p:pic>
        <p:nvPicPr>
          <p:cNvPr id="8" name="Picture 7" descr="Diagram&#10;&#10;Description automatically generated">
            <a:extLst>
              <a:ext uri="{FF2B5EF4-FFF2-40B4-BE49-F238E27FC236}">
                <a16:creationId xmlns:a16="http://schemas.microsoft.com/office/drawing/2014/main" id="{B3BA04D2-60B1-B175-30EB-55B005F09505}"/>
              </a:ext>
            </a:extLst>
          </p:cNvPr>
          <p:cNvPicPr>
            <a:picLocks noChangeAspect="1"/>
          </p:cNvPicPr>
          <p:nvPr/>
        </p:nvPicPr>
        <p:blipFill>
          <a:blip r:embed="rId4"/>
          <a:stretch>
            <a:fillRect/>
          </a:stretch>
        </p:blipFill>
        <p:spPr>
          <a:xfrm>
            <a:off x="4360288" y="1224748"/>
            <a:ext cx="6556860" cy="4989866"/>
          </a:xfrm>
          <a:prstGeom prst="rect">
            <a:avLst/>
          </a:prstGeom>
        </p:spPr>
      </p:pic>
    </p:spTree>
    <p:extLst>
      <p:ext uri="{BB962C8B-B14F-4D97-AF65-F5344CB8AC3E}">
        <p14:creationId xmlns:p14="http://schemas.microsoft.com/office/powerpoint/2010/main" val="631427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7BFFB-071A-A71F-0508-EE11E16982E5}"/>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31792C44-B88A-57D8-0ED4-62E4609954EA}"/>
              </a:ext>
            </a:extLst>
          </p:cNvPr>
          <p:cNvSpPr>
            <a:spLocks noGrp="1"/>
          </p:cNvSpPr>
          <p:nvPr>
            <p:ph idx="1"/>
          </p:nvPr>
        </p:nvSpPr>
        <p:spPr>
          <a:xfrm>
            <a:off x="838200" y="1452282"/>
            <a:ext cx="10515600" cy="4840942"/>
          </a:xfrm>
        </p:spPr>
        <p:txBody>
          <a:bodyPr>
            <a:normAutofit fontScale="62500" lnSpcReduction="20000"/>
          </a:bodyPr>
          <a:lstStyle/>
          <a:p>
            <a:pPr>
              <a:lnSpc>
                <a:spcPct val="120000"/>
              </a:lnSpc>
              <a:buFont typeface="+mj-lt"/>
              <a:buAutoNum type="arabicPeriod"/>
            </a:pPr>
            <a:r>
              <a:rPr lang="en-US" dirty="0">
                <a:effectLst/>
              </a:rPr>
              <a:t>There appears to be no significant difference between the end results of both the algorithms when considering this functionality (Differential Gene Expression Analysis)</a:t>
            </a:r>
          </a:p>
          <a:p>
            <a:pPr>
              <a:lnSpc>
                <a:spcPct val="120000"/>
              </a:lnSpc>
              <a:buFont typeface="+mj-lt"/>
              <a:buAutoNum type="arabicPeriod"/>
            </a:pPr>
            <a:r>
              <a:rPr lang="en-US" dirty="0">
                <a:effectLst/>
              </a:rPr>
              <a:t>These results might be limited to well studied genomes. More research needs to be done on organisms that have not been indexed fully/do not have a fully sequenced genome</a:t>
            </a:r>
          </a:p>
          <a:p>
            <a:pPr>
              <a:lnSpc>
                <a:spcPct val="120000"/>
              </a:lnSpc>
              <a:buFont typeface="+mj-lt"/>
              <a:buAutoNum type="arabicPeriod"/>
            </a:pPr>
            <a:r>
              <a:rPr lang="en-US" dirty="0">
                <a:effectLst/>
              </a:rPr>
              <a:t>Conducting Gene Ontology assessment requires prior knowledge about the over-represented pathways that pop-up in certain genomes often, making a note of these GO terms while interpreting the results of GO enrichment will keep one from being misled due to these biases</a:t>
            </a:r>
          </a:p>
          <a:p>
            <a:pPr>
              <a:lnSpc>
                <a:spcPct val="120000"/>
              </a:lnSpc>
              <a:buFont typeface="+mj-lt"/>
              <a:buAutoNum type="arabicPeriod"/>
            </a:pPr>
            <a:r>
              <a:rPr lang="en-US" dirty="0">
                <a:effectLst/>
              </a:rPr>
              <a:t>Further well-thought-out GO analysis should be conducted on this dataset</a:t>
            </a:r>
            <a:endParaRPr lang="en-US" b="1" dirty="0"/>
          </a:p>
          <a:p>
            <a:pPr marL="0" indent="0">
              <a:lnSpc>
                <a:spcPct val="120000"/>
              </a:lnSpc>
              <a:buNone/>
            </a:pPr>
            <a:r>
              <a:rPr lang="en-US" b="1" dirty="0"/>
              <a:t>Limitations of this dataset:</a:t>
            </a:r>
          </a:p>
          <a:p>
            <a:pPr>
              <a:lnSpc>
                <a:spcPct val="120000"/>
              </a:lnSpc>
              <a:buFont typeface="+mj-lt"/>
              <a:buAutoNum type="arabicPeriod"/>
            </a:pPr>
            <a:r>
              <a:rPr lang="en-US" dirty="0">
                <a:effectLst/>
              </a:rPr>
              <a:t>The authors did not disclose what kind of pathway analysis they’ve performed in the paper. This led to a lot of confusion due to a mismatch between my results and the paper’s, post-</a:t>
            </a:r>
            <a:r>
              <a:rPr lang="en-US" dirty="0" err="1">
                <a:effectLst/>
              </a:rPr>
              <a:t>EnrichKEGG</a:t>
            </a:r>
            <a:r>
              <a:rPr lang="en-US" dirty="0">
                <a:effectLst/>
              </a:rPr>
              <a:t> using </a:t>
            </a:r>
            <a:r>
              <a:rPr lang="en-US" dirty="0" err="1">
                <a:effectLst/>
              </a:rPr>
              <a:t>clusterProfiler</a:t>
            </a:r>
            <a:endParaRPr lang="en-US" dirty="0">
              <a:effectLst/>
            </a:endParaRPr>
          </a:p>
          <a:p>
            <a:pPr>
              <a:lnSpc>
                <a:spcPct val="120000"/>
              </a:lnSpc>
              <a:buFont typeface="+mj-lt"/>
              <a:buAutoNum type="arabicPeriod"/>
            </a:pPr>
            <a:r>
              <a:rPr lang="en-US" dirty="0">
                <a:effectLst/>
              </a:rPr>
              <a:t>The authors also did not mention dealing with over-represented pathways based on the gene-ratio bias</a:t>
            </a:r>
          </a:p>
          <a:p>
            <a:pPr>
              <a:lnSpc>
                <a:spcPct val="120000"/>
              </a:lnSpc>
              <a:buFont typeface="+mj-lt"/>
              <a:buAutoNum type="arabicPeriod"/>
            </a:pPr>
            <a:r>
              <a:rPr lang="en-US" dirty="0">
                <a:effectLst/>
              </a:rPr>
              <a:t>The RNA-Seq analysis for this paper was delegated to the bioinformatics-core in Harvard explaining why the finer details for this analysis were not provided</a:t>
            </a:r>
          </a:p>
        </p:txBody>
      </p:sp>
    </p:spTree>
    <p:extLst>
      <p:ext uri="{BB962C8B-B14F-4D97-AF65-F5344CB8AC3E}">
        <p14:creationId xmlns:p14="http://schemas.microsoft.com/office/powerpoint/2010/main" val="3997493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C32C0-ADF9-C5C7-77E1-A5B1B4893F30}"/>
              </a:ext>
            </a:extLst>
          </p:cNvPr>
          <p:cNvSpPr>
            <a:spLocks noGrp="1"/>
          </p:cNvSpPr>
          <p:nvPr>
            <p:ph type="title"/>
          </p:nvPr>
        </p:nvSpPr>
        <p:spPr/>
        <p:txBody>
          <a:bodyPr/>
          <a:lstStyle/>
          <a:p>
            <a:r>
              <a:rPr lang="en-US" dirty="0"/>
              <a:t>Discussion/Problems Encountered</a:t>
            </a:r>
          </a:p>
        </p:txBody>
      </p:sp>
      <p:sp>
        <p:nvSpPr>
          <p:cNvPr id="3" name="Content Placeholder 2">
            <a:extLst>
              <a:ext uri="{FF2B5EF4-FFF2-40B4-BE49-F238E27FC236}">
                <a16:creationId xmlns:a16="http://schemas.microsoft.com/office/drawing/2014/main" id="{2B9DC39B-7BB9-04A7-98AD-3B6742D9EE9A}"/>
              </a:ext>
            </a:extLst>
          </p:cNvPr>
          <p:cNvSpPr>
            <a:spLocks noGrp="1"/>
          </p:cNvSpPr>
          <p:nvPr>
            <p:ph idx="1"/>
          </p:nvPr>
        </p:nvSpPr>
        <p:spPr/>
        <p:txBody>
          <a:bodyPr>
            <a:normAutofit/>
          </a:bodyPr>
          <a:lstStyle/>
          <a:p>
            <a:pPr>
              <a:buFont typeface="+mj-lt"/>
              <a:buAutoNum type="arabicPeriod"/>
            </a:pPr>
            <a:r>
              <a:rPr lang="en-US" sz="2400" dirty="0">
                <a:effectLst/>
              </a:rPr>
              <a:t>While creating an index using the “</a:t>
            </a:r>
            <a:r>
              <a:rPr lang="en-US" sz="2400" dirty="0" err="1">
                <a:effectLst/>
              </a:rPr>
              <a:t>knowngene</a:t>
            </a:r>
            <a:r>
              <a:rPr lang="en-US" sz="2400" dirty="0">
                <a:effectLst/>
              </a:rPr>
              <a:t>” version of the .</a:t>
            </a:r>
            <a:r>
              <a:rPr lang="en-US" sz="2400" dirty="0" err="1">
                <a:effectLst/>
              </a:rPr>
              <a:t>gtf</a:t>
            </a:r>
            <a:r>
              <a:rPr lang="en-US" sz="2400" dirty="0">
                <a:effectLst/>
              </a:rPr>
              <a:t> file lead to counting just the transcripts and not the genes since this file did not contain any </a:t>
            </a:r>
            <a:r>
              <a:rPr lang="en-US" sz="2400" dirty="0" err="1">
                <a:effectLst/>
              </a:rPr>
              <a:t>gene_ids</a:t>
            </a:r>
            <a:r>
              <a:rPr lang="en-US" sz="2400" dirty="0">
                <a:effectLst/>
              </a:rPr>
              <a:t>. I dealt with this problem by re-indexing the mm10 genome for both the algorithms using the </a:t>
            </a:r>
            <a:r>
              <a:rPr lang="en-US" sz="2400" dirty="0" err="1">
                <a:effectLst/>
              </a:rPr>
              <a:t>ncbiRefSeq.gtf</a:t>
            </a:r>
            <a:r>
              <a:rPr lang="en-US" sz="2400" dirty="0">
                <a:effectLst/>
              </a:rPr>
              <a:t> file from the UCSC table browser.</a:t>
            </a:r>
          </a:p>
          <a:p>
            <a:pPr>
              <a:buFont typeface="+mj-lt"/>
              <a:buAutoNum type="arabicPeriod"/>
            </a:pPr>
            <a:r>
              <a:rPr lang="en-US" sz="2400" dirty="0">
                <a:effectLst/>
              </a:rPr>
              <a:t>Performing the Gene Ontology analysis on the </a:t>
            </a:r>
            <a:r>
              <a:rPr lang="en-US" sz="2400" dirty="0" err="1">
                <a:effectLst/>
              </a:rPr>
              <a:t>DESeq</a:t>
            </a:r>
            <a:r>
              <a:rPr lang="en-US" sz="2400" dirty="0">
                <a:effectLst/>
              </a:rPr>
              <a:t> data turned out to be misleading since I did not apply the log2FC cutoff of 1.5. I corrected this by filtering out genes which have less than 1.5 log2FC</a:t>
            </a:r>
          </a:p>
          <a:p>
            <a:pPr>
              <a:buFont typeface="+mj-lt"/>
              <a:buAutoNum type="arabicPeriod"/>
            </a:pPr>
            <a:r>
              <a:rPr lang="en-US" sz="2400" dirty="0">
                <a:effectLst/>
              </a:rPr>
              <a:t>Adding the log2FC filter did not help produce identical pathway enrichment results displayed in the paper</a:t>
            </a:r>
          </a:p>
        </p:txBody>
      </p:sp>
    </p:spTree>
    <p:extLst>
      <p:ext uri="{BB962C8B-B14F-4D97-AF65-F5344CB8AC3E}">
        <p14:creationId xmlns:p14="http://schemas.microsoft.com/office/powerpoint/2010/main" val="3029527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E3256-1C09-C94A-9811-52A35A4BA665}"/>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9AD474EA-A628-16A2-A0CC-317C341EF327}"/>
              </a:ext>
            </a:extLst>
          </p:cNvPr>
          <p:cNvSpPr>
            <a:spLocks noGrp="1"/>
          </p:cNvSpPr>
          <p:nvPr>
            <p:ph idx="1"/>
          </p:nvPr>
        </p:nvSpPr>
        <p:spPr>
          <a:xfrm>
            <a:off x="838200" y="1690688"/>
            <a:ext cx="10515600" cy="4351338"/>
          </a:xfrm>
        </p:spPr>
        <p:txBody>
          <a:bodyPr>
            <a:normAutofit/>
          </a:bodyPr>
          <a:lstStyle/>
          <a:p>
            <a:pPr>
              <a:buFont typeface="+mj-lt"/>
              <a:buAutoNum type="arabicPeriod"/>
            </a:pPr>
            <a:r>
              <a:rPr lang="en-US" sz="1800" dirty="0">
                <a:effectLst/>
              </a:rPr>
              <a:t>GTF (</a:t>
            </a:r>
            <a:r>
              <a:rPr lang="en-US" sz="1800" dirty="0" err="1">
                <a:effectLst/>
              </a:rPr>
              <a:t>ncbiRefSeq</a:t>
            </a:r>
            <a:r>
              <a:rPr lang="en-US" sz="1800" dirty="0"/>
              <a:t>)</a:t>
            </a:r>
            <a:r>
              <a:rPr lang="en-US" sz="1800" dirty="0">
                <a:effectLst/>
              </a:rPr>
              <a:t>: </a:t>
            </a:r>
            <a:r>
              <a:rPr lang="en-US" sz="1800" dirty="0">
                <a:effectLst/>
                <a:hlinkClick r:id="rId2"/>
              </a:rPr>
              <a:t>https://hgdownload.soe.ucsc.edu/goldenPath/mm10/bigZips/genes/mm10.ncbiRefSeq.gtf.gz</a:t>
            </a:r>
            <a:endParaRPr lang="en-US" sz="1800" dirty="0">
              <a:effectLst/>
            </a:endParaRPr>
          </a:p>
          <a:p>
            <a:pPr>
              <a:buFont typeface="+mj-lt"/>
              <a:buAutoNum type="arabicPeriod"/>
            </a:pPr>
            <a:r>
              <a:rPr lang="en-US" sz="1800" dirty="0">
                <a:effectLst/>
              </a:rPr>
              <a:t>mm10 </a:t>
            </a:r>
            <a:r>
              <a:rPr lang="en-US" sz="1800" dirty="0" err="1">
                <a:effectLst/>
              </a:rPr>
              <a:t>fasta</a:t>
            </a:r>
            <a:r>
              <a:rPr lang="en-US" sz="1800" dirty="0">
                <a:effectLst/>
              </a:rPr>
              <a:t> file: </a:t>
            </a:r>
            <a:r>
              <a:rPr lang="en-US" sz="1800" dirty="0">
                <a:effectLst/>
                <a:hlinkClick r:id="rId3"/>
              </a:rPr>
              <a:t>http://ftp://hgdownload.soe.ucsc.edu/goldenPath/mm10/bigZips/mm10.fa.gz</a:t>
            </a:r>
            <a:endParaRPr lang="en-US" sz="1800" dirty="0">
              <a:effectLst/>
            </a:endParaRPr>
          </a:p>
          <a:p>
            <a:pPr>
              <a:buFont typeface="+mj-lt"/>
              <a:buAutoNum type="arabicPeriod"/>
            </a:pPr>
            <a:r>
              <a:rPr lang="en-US" sz="1800" dirty="0">
                <a:effectLst/>
              </a:rPr>
              <a:t>GEO Dataset: </a:t>
            </a:r>
            <a:r>
              <a:rPr lang="en-US" sz="1800" dirty="0">
                <a:effectLst/>
                <a:hlinkClick r:id="rId4"/>
              </a:rPr>
              <a:t>https://www.ncbi.nlm.nih.gov/geo/query/acc.cgi?acc=GSE174522</a:t>
            </a:r>
            <a:endParaRPr lang="en-US" sz="1800" dirty="0">
              <a:effectLst/>
            </a:endParaRPr>
          </a:p>
          <a:p>
            <a:pPr>
              <a:buFont typeface="+mj-lt"/>
              <a:buAutoNum type="arabicPeriod"/>
            </a:pPr>
            <a:r>
              <a:rPr lang="en-US" sz="1800" dirty="0">
                <a:effectLst/>
              </a:rPr>
              <a:t>Metadata TSV file: </a:t>
            </a:r>
            <a:r>
              <a:rPr lang="en-US" sz="1800" dirty="0">
                <a:effectLst/>
                <a:hlinkClick r:id="rId5"/>
              </a:rPr>
              <a:t>https://www.ebi.ac.uk/ena/browser/view/PRJNA730426</a:t>
            </a:r>
            <a:endParaRPr lang="en-US" sz="1800" dirty="0">
              <a:effectLst/>
            </a:endParaRPr>
          </a:p>
          <a:p>
            <a:pPr>
              <a:buFont typeface="+mj-lt"/>
              <a:buAutoNum type="arabicPeriod"/>
            </a:pPr>
            <a:r>
              <a:rPr lang="en-US" sz="1800" dirty="0">
                <a:effectLst/>
              </a:rPr>
              <a:t>Research Article: </a:t>
            </a:r>
            <a:r>
              <a:rPr lang="en-US" sz="1800" dirty="0">
                <a:effectLst/>
                <a:hlinkClick r:id="rId6"/>
              </a:rPr>
              <a:t>https://doi.org/10.1016/j.celrep.2022.111880</a:t>
            </a:r>
            <a:endParaRPr lang="en-US" sz="1800" dirty="0"/>
          </a:p>
          <a:p>
            <a:pPr>
              <a:buFont typeface="+mj-lt"/>
              <a:buAutoNum type="arabicPeriod"/>
            </a:pPr>
            <a:r>
              <a:rPr lang="en-US" sz="1800" dirty="0"/>
              <a:t>Link to GitHub repository containing detailed report: </a:t>
            </a:r>
            <a:r>
              <a:rPr lang="en-US" sz="1800" dirty="0">
                <a:hlinkClick r:id="rId7"/>
              </a:rPr>
              <a:t>https://github.com/moa4020/STARvsSalmon.git</a:t>
            </a:r>
            <a:endParaRPr lang="en-US" sz="1800" dirty="0"/>
          </a:p>
          <a:p>
            <a:pPr>
              <a:buFont typeface="+mj-lt"/>
              <a:buAutoNum type="arabicPeriod"/>
            </a:pPr>
            <a:r>
              <a:rPr lang="en-US" sz="1800" dirty="0"/>
              <a:t>Link to this presentation: </a:t>
            </a:r>
            <a:r>
              <a:rPr lang="en-US" sz="1800" dirty="0">
                <a:hlinkClick r:id="rId8"/>
              </a:rPr>
              <a:t>https://medcornell-my.sharepoint.com/:p:/g/personal/moa4020_med_cornell_edu/EUIEJO19yf5FhxZ7XxZYIUYBt44jjSELDMdcYBWYeqYI7g?e=SJ0KZH</a:t>
            </a:r>
            <a:endParaRPr lang="en-US" sz="1800" dirty="0"/>
          </a:p>
        </p:txBody>
      </p:sp>
    </p:spTree>
    <p:extLst>
      <p:ext uri="{BB962C8B-B14F-4D97-AF65-F5344CB8AC3E}">
        <p14:creationId xmlns:p14="http://schemas.microsoft.com/office/powerpoint/2010/main" val="3283772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053D6-256F-6EDE-94F5-285AC4872968}"/>
              </a:ext>
            </a:extLst>
          </p:cNvPr>
          <p:cNvSpPr>
            <a:spLocks noGrp="1"/>
          </p:cNvSpPr>
          <p:nvPr>
            <p:ph type="title"/>
          </p:nvPr>
        </p:nvSpPr>
        <p:spPr/>
        <p:txBody>
          <a:bodyPr/>
          <a:lstStyle/>
          <a:p>
            <a:r>
              <a:rPr lang="en-US" dirty="0"/>
              <a:t>The Question</a:t>
            </a:r>
          </a:p>
        </p:txBody>
      </p:sp>
      <p:sp>
        <p:nvSpPr>
          <p:cNvPr id="3" name="Content Placeholder 2">
            <a:extLst>
              <a:ext uri="{FF2B5EF4-FFF2-40B4-BE49-F238E27FC236}">
                <a16:creationId xmlns:a16="http://schemas.microsoft.com/office/drawing/2014/main" id="{BDE775C1-CFE3-6A24-3257-EB3A100FB5DE}"/>
              </a:ext>
            </a:extLst>
          </p:cNvPr>
          <p:cNvSpPr>
            <a:spLocks noGrp="1"/>
          </p:cNvSpPr>
          <p:nvPr>
            <p:ph idx="1"/>
          </p:nvPr>
        </p:nvSpPr>
        <p:spPr/>
        <p:txBody>
          <a:bodyPr>
            <a:noAutofit/>
          </a:bodyPr>
          <a:lstStyle/>
          <a:p>
            <a:pPr marL="0" indent="0" algn="just">
              <a:buNone/>
            </a:pPr>
            <a:r>
              <a:rPr lang="en-US" sz="3200" b="1" dirty="0"/>
              <a:t>Hypothesis: There will be a significant difference in the enriched pathways when</a:t>
            </a:r>
            <a:r>
              <a:rPr lang="en-US" sz="3200" dirty="0"/>
              <a:t> different quantification algorithms are used. (Classical alignment vs Pseudo-mapping Algorithm)</a:t>
            </a:r>
          </a:p>
          <a:p>
            <a:pPr marL="0" indent="0" algn="just">
              <a:buNone/>
            </a:pPr>
            <a:r>
              <a:rPr lang="en-US" sz="3200" b="1" dirty="0"/>
              <a:t>Method: </a:t>
            </a:r>
            <a:r>
              <a:rPr lang="en-US" sz="3200" dirty="0"/>
              <a:t>Obtain feature count data using an alignment algorithm and a pseudo-mapping algorithm and process them in the same way to perform pathway analysis and then compare the enriched pathways</a:t>
            </a:r>
          </a:p>
        </p:txBody>
      </p:sp>
    </p:spTree>
    <p:extLst>
      <p:ext uri="{BB962C8B-B14F-4D97-AF65-F5344CB8AC3E}">
        <p14:creationId xmlns:p14="http://schemas.microsoft.com/office/powerpoint/2010/main" val="4057213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5A03D-D150-39E8-A595-834D5D74AB3E}"/>
              </a:ext>
            </a:extLst>
          </p:cNvPr>
          <p:cNvSpPr>
            <a:spLocks noGrp="1"/>
          </p:cNvSpPr>
          <p:nvPr>
            <p:ph type="title"/>
          </p:nvPr>
        </p:nvSpPr>
        <p:spPr/>
        <p:txBody>
          <a:bodyPr/>
          <a:lstStyle/>
          <a:p>
            <a:r>
              <a:rPr lang="en-US" dirty="0"/>
              <a:t>References</a:t>
            </a:r>
          </a:p>
        </p:txBody>
      </p:sp>
      <p:sp>
        <p:nvSpPr>
          <p:cNvPr id="7" name="Content Placeholder 6">
            <a:extLst>
              <a:ext uri="{FF2B5EF4-FFF2-40B4-BE49-F238E27FC236}">
                <a16:creationId xmlns:a16="http://schemas.microsoft.com/office/drawing/2014/main" id="{BA60D394-CB52-47D0-3340-A31D6F27F1D9}"/>
              </a:ext>
            </a:extLst>
          </p:cNvPr>
          <p:cNvSpPr>
            <a:spLocks noGrp="1"/>
          </p:cNvSpPr>
          <p:nvPr>
            <p:ph idx="1"/>
          </p:nvPr>
        </p:nvSpPr>
        <p:spPr/>
        <p:txBody>
          <a:bodyPr>
            <a:noAutofit/>
          </a:bodyPr>
          <a:lstStyle/>
          <a:p>
            <a:pPr>
              <a:buFont typeface="+mj-lt"/>
              <a:buAutoNum type="arabicPeriod"/>
            </a:pPr>
            <a:r>
              <a:rPr lang="en-US" sz="2000" dirty="0"/>
              <a:t>Srivastava A, Malik L, Sarkar H, et al. Alignment and mapping methodology influence transcript abundance estimation. </a:t>
            </a:r>
            <a:r>
              <a:rPr lang="en-US" sz="2000" i="1" dirty="0"/>
              <a:t>Genome Biol</a:t>
            </a:r>
            <a:r>
              <a:rPr lang="en-US" sz="2000" dirty="0"/>
              <a:t>. 2020;21(1):239. Published 2020 Sep 7. doi:10.1186/s13059-020-02151-8</a:t>
            </a:r>
          </a:p>
          <a:p>
            <a:pPr>
              <a:buFont typeface="+mj-lt"/>
              <a:buAutoNum type="arabicPeriod"/>
            </a:pPr>
            <a:r>
              <a:rPr lang="en-US" sz="2000" dirty="0"/>
              <a:t>Bray NL, Pimentel H, </a:t>
            </a:r>
            <a:r>
              <a:rPr lang="en-US" sz="2000" dirty="0" err="1"/>
              <a:t>Melsted</a:t>
            </a:r>
            <a:r>
              <a:rPr lang="en-US" sz="2000" dirty="0"/>
              <a:t> P, </a:t>
            </a:r>
            <a:r>
              <a:rPr lang="en-US" sz="2000" dirty="0" err="1"/>
              <a:t>Pachter</a:t>
            </a:r>
            <a:r>
              <a:rPr lang="en-US" sz="2000" dirty="0"/>
              <a:t> L. Erratum: Near-optimal probabilistic RNA-seq quantification. Nat </a:t>
            </a:r>
            <a:r>
              <a:rPr lang="en-US" sz="2000" dirty="0" err="1"/>
              <a:t>Biotechnol</a:t>
            </a:r>
            <a:r>
              <a:rPr lang="en-US" sz="2000" dirty="0"/>
              <a:t>. 2016;34(8):888. doi:10.1038/nbt0816-888d</a:t>
            </a:r>
          </a:p>
          <a:p>
            <a:pPr>
              <a:buFont typeface="+mj-lt"/>
              <a:buAutoNum type="arabicPeriod"/>
            </a:pPr>
            <a:r>
              <a:rPr lang="en-US" sz="2000" dirty="0"/>
              <a:t>Bray NL, Pimentel H, </a:t>
            </a:r>
            <a:r>
              <a:rPr lang="en-US" sz="2000" dirty="0" err="1"/>
              <a:t>Melsted</a:t>
            </a:r>
            <a:r>
              <a:rPr lang="en-US" sz="2000" dirty="0"/>
              <a:t> P, </a:t>
            </a:r>
            <a:r>
              <a:rPr lang="en-US" sz="2000" dirty="0" err="1"/>
              <a:t>Pachter</a:t>
            </a:r>
            <a:r>
              <a:rPr lang="en-US" sz="2000" dirty="0"/>
              <a:t> L. Near-optimal probabilistic RNA-seq quantification [published correction appears in Nat </a:t>
            </a:r>
            <a:r>
              <a:rPr lang="en-US" sz="2000" dirty="0" err="1"/>
              <a:t>Biotechnol</a:t>
            </a:r>
            <a:r>
              <a:rPr lang="en-US" sz="2000" dirty="0"/>
              <a:t>. 2016 Aug 9;34(8):888]. Nat </a:t>
            </a:r>
            <a:r>
              <a:rPr lang="en-US" sz="2000" dirty="0" err="1"/>
              <a:t>Biotechnol</a:t>
            </a:r>
            <a:r>
              <a:rPr lang="en-US" sz="2000" dirty="0"/>
              <a:t>. 2016;34(5):525-527. doi:10.1038/nbt.3519</a:t>
            </a:r>
          </a:p>
          <a:p>
            <a:pPr>
              <a:buFont typeface="+mj-lt"/>
              <a:buAutoNum type="arabicPeriod"/>
            </a:pPr>
            <a:r>
              <a:rPr lang="en-US" sz="2000" dirty="0"/>
              <a:t>Corchete LA, Rojas EA, Alonso-López D, De Las Rivas J, Gutiérrez NC, </a:t>
            </a:r>
            <a:r>
              <a:rPr lang="en-US" sz="2000" dirty="0" err="1"/>
              <a:t>Burguillo</a:t>
            </a:r>
            <a:r>
              <a:rPr lang="en-US" sz="2000" dirty="0"/>
              <a:t> FJ. Systematic comparison and assessment of RNA-seq procedures for gene expression quantitative analysis. </a:t>
            </a:r>
            <a:r>
              <a:rPr lang="en-US" sz="2000" i="1" dirty="0"/>
              <a:t>Sci Rep</a:t>
            </a:r>
            <a:r>
              <a:rPr lang="en-US" sz="2000" dirty="0"/>
              <a:t>. 2020;10(1):19737. Published 2020 Nov 12. doi:10.1038/s41598-020-76881-x</a:t>
            </a:r>
          </a:p>
          <a:p>
            <a:pPr>
              <a:buFont typeface="+mj-lt"/>
              <a:buAutoNum type="arabicPeriod"/>
            </a:pPr>
            <a:r>
              <a:rPr lang="en-US" sz="2000" dirty="0"/>
              <a:t>Li S, </a:t>
            </a:r>
            <a:r>
              <a:rPr lang="en-US" sz="2000" dirty="0" err="1"/>
              <a:t>Jakobs</a:t>
            </a:r>
            <a:r>
              <a:rPr lang="en-US" sz="2000" dirty="0"/>
              <a:t> TC. Secreted phosphoprotein 1 slows neurodegeneration and rescues visual function in mouse models of aging and glaucoma. </a:t>
            </a:r>
            <a:r>
              <a:rPr lang="en-US" sz="2000" i="1" dirty="0"/>
              <a:t>Cell Rep</a:t>
            </a:r>
            <a:r>
              <a:rPr lang="en-US" sz="2000" dirty="0"/>
              <a:t>. 2022;41(13):111880. doi:10.1016/j.celrep.2022.111880</a:t>
            </a:r>
          </a:p>
          <a:p>
            <a:pPr marL="0" indent="0">
              <a:buNone/>
            </a:pPr>
            <a:endParaRPr lang="en-US" sz="2000" dirty="0"/>
          </a:p>
        </p:txBody>
      </p:sp>
    </p:spTree>
    <p:extLst>
      <p:ext uri="{BB962C8B-B14F-4D97-AF65-F5344CB8AC3E}">
        <p14:creationId xmlns:p14="http://schemas.microsoft.com/office/powerpoint/2010/main" val="2311260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Our Logo | Brand Center">
            <a:extLst>
              <a:ext uri="{FF2B5EF4-FFF2-40B4-BE49-F238E27FC236}">
                <a16:creationId xmlns:a16="http://schemas.microsoft.com/office/drawing/2014/main" id="{A4CAC9B5-D157-36FA-D9B2-FBCEE2D7C9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466087"/>
            <a:ext cx="10905066" cy="392582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7278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ADE4-B190-7163-9A4F-ABFF10A777BB}"/>
              </a:ext>
            </a:extLst>
          </p:cNvPr>
          <p:cNvSpPr>
            <a:spLocks noGrp="1"/>
          </p:cNvSpPr>
          <p:nvPr>
            <p:ph type="title"/>
          </p:nvPr>
        </p:nvSpPr>
        <p:spPr/>
        <p:txBody>
          <a:bodyPr/>
          <a:lstStyle/>
          <a:p>
            <a:r>
              <a:rPr lang="en-US" dirty="0"/>
              <a:t>Decisions Decisions</a:t>
            </a:r>
          </a:p>
        </p:txBody>
      </p:sp>
      <p:pic>
        <p:nvPicPr>
          <p:cNvPr id="18" name="Picture 17" descr="Diagram&#10;&#10;Description automatically generated">
            <a:extLst>
              <a:ext uri="{FF2B5EF4-FFF2-40B4-BE49-F238E27FC236}">
                <a16:creationId xmlns:a16="http://schemas.microsoft.com/office/drawing/2014/main" id="{FC72E873-FDA0-5DDA-9E1A-3B9746F9A12E}"/>
              </a:ext>
            </a:extLst>
          </p:cNvPr>
          <p:cNvPicPr>
            <a:picLocks noChangeAspect="1"/>
          </p:cNvPicPr>
          <p:nvPr/>
        </p:nvPicPr>
        <p:blipFill>
          <a:blip r:embed="rId3"/>
          <a:stretch>
            <a:fillRect/>
          </a:stretch>
        </p:blipFill>
        <p:spPr>
          <a:xfrm>
            <a:off x="405063" y="1647676"/>
            <a:ext cx="7451558" cy="4211100"/>
          </a:xfrm>
          <a:prstGeom prst="rect">
            <a:avLst/>
          </a:prstGeom>
        </p:spPr>
      </p:pic>
      <p:sp>
        <p:nvSpPr>
          <p:cNvPr id="21" name="TextBox 20">
            <a:extLst>
              <a:ext uri="{FF2B5EF4-FFF2-40B4-BE49-F238E27FC236}">
                <a16:creationId xmlns:a16="http://schemas.microsoft.com/office/drawing/2014/main" id="{16CAFE8B-80F1-701A-3E23-A1E7D3C4967A}"/>
              </a:ext>
            </a:extLst>
          </p:cNvPr>
          <p:cNvSpPr txBox="1"/>
          <p:nvPr/>
        </p:nvSpPr>
        <p:spPr>
          <a:xfrm>
            <a:off x="8097250" y="3249179"/>
            <a:ext cx="3689687" cy="1015663"/>
          </a:xfrm>
          <a:prstGeom prst="rect">
            <a:avLst/>
          </a:prstGeom>
          <a:noFill/>
        </p:spPr>
        <p:txBody>
          <a:bodyPr wrap="square" rtlCol="0">
            <a:spAutoFit/>
          </a:bodyPr>
          <a:lstStyle/>
          <a:p>
            <a:r>
              <a:rPr lang="en-US" sz="2000" dirty="0"/>
              <a:t>Which pipeline do I use?</a:t>
            </a:r>
          </a:p>
          <a:p>
            <a:r>
              <a:rPr lang="en-US" sz="2000" dirty="0"/>
              <a:t>	How long do you have?</a:t>
            </a:r>
          </a:p>
          <a:p>
            <a:r>
              <a:rPr lang="en-US" sz="2000" dirty="0"/>
              <a:t>	What is your end goal?</a:t>
            </a:r>
          </a:p>
        </p:txBody>
      </p:sp>
      <p:sp>
        <p:nvSpPr>
          <p:cNvPr id="22" name="TextBox 21">
            <a:extLst>
              <a:ext uri="{FF2B5EF4-FFF2-40B4-BE49-F238E27FC236}">
                <a16:creationId xmlns:a16="http://schemas.microsoft.com/office/drawing/2014/main" id="{2F3D9B43-9E7F-330D-F5E2-C9CDC309B1D8}"/>
              </a:ext>
            </a:extLst>
          </p:cNvPr>
          <p:cNvSpPr txBox="1"/>
          <p:nvPr/>
        </p:nvSpPr>
        <p:spPr>
          <a:xfrm>
            <a:off x="3067249" y="5967133"/>
            <a:ext cx="2127185" cy="307777"/>
          </a:xfrm>
          <a:prstGeom prst="rect">
            <a:avLst/>
          </a:prstGeom>
          <a:noFill/>
        </p:spPr>
        <p:txBody>
          <a:bodyPr wrap="square" rtlCol="0">
            <a:spAutoFit/>
          </a:bodyPr>
          <a:lstStyle/>
          <a:p>
            <a:pPr algn="ctr"/>
            <a:r>
              <a:rPr lang="en-US" sz="1400" dirty="0"/>
              <a:t>Corchete et al., 2020</a:t>
            </a:r>
          </a:p>
        </p:txBody>
      </p:sp>
    </p:spTree>
    <p:extLst>
      <p:ext uri="{BB962C8B-B14F-4D97-AF65-F5344CB8AC3E}">
        <p14:creationId xmlns:p14="http://schemas.microsoft.com/office/powerpoint/2010/main" val="1484568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ADE4-B190-7163-9A4F-ABFF10A777BB}"/>
              </a:ext>
            </a:extLst>
          </p:cNvPr>
          <p:cNvSpPr>
            <a:spLocks noGrp="1"/>
          </p:cNvSpPr>
          <p:nvPr>
            <p:ph type="title"/>
          </p:nvPr>
        </p:nvSpPr>
        <p:spPr/>
        <p:txBody>
          <a:bodyPr/>
          <a:lstStyle/>
          <a:p>
            <a:r>
              <a:rPr lang="en-US" dirty="0"/>
              <a:t>What is pseudo-alignment? </a:t>
            </a:r>
          </a:p>
        </p:txBody>
      </p:sp>
      <p:sp>
        <p:nvSpPr>
          <p:cNvPr id="3" name="Content Placeholder 2">
            <a:extLst>
              <a:ext uri="{FF2B5EF4-FFF2-40B4-BE49-F238E27FC236}">
                <a16:creationId xmlns:a16="http://schemas.microsoft.com/office/drawing/2014/main" id="{99440D7C-6F93-305C-743B-C5EE9CE1BCDF}"/>
              </a:ext>
            </a:extLst>
          </p:cNvPr>
          <p:cNvSpPr>
            <a:spLocks noGrp="1"/>
          </p:cNvSpPr>
          <p:nvPr>
            <p:ph idx="1"/>
          </p:nvPr>
        </p:nvSpPr>
        <p:spPr>
          <a:xfrm>
            <a:off x="838201" y="1562675"/>
            <a:ext cx="10515599" cy="2029974"/>
          </a:xfrm>
        </p:spPr>
        <p:txBody>
          <a:bodyPr>
            <a:normAutofit lnSpcReduction="10000"/>
          </a:bodyPr>
          <a:lstStyle/>
          <a:p>
            <a:pPr lvl="1" algn="just"/>
            <a:r>
              <a:rPr lang="en-US" dirty="0"/>
              <a:t>It’s </a:t>
            </a:r>
            <a:r>
              <a:rPr lang="en-US" b="1" dirty="0"/>
              <a:t>NOT</a:t>
            </a:r>
            <a:r>
              <a:rPr lang="en-US" dirty="0"/>
              <a:t> necessary to do a full alignment of the reads to the genome which is often the slowest step in sequencing analysis</a:t>
            </a:r>
          </a:p>
          <a:p>
            <a:pPr lvl="1" algn="just"/>
            <a:r>
              <a:rPr lang="en-US" dirty="0"/>
              <a:t>Instead, the raw sequence reads are directly compared to transcript sequences and then used to quantify transcript abundance</a:t>
            </a:r>
          </a:p>
          <a:p>
            <a:pPr lvl="1" algn="just"/>
            <a:r>
              <a:rPr lang="en-US" dirty="0"/>
              <a:t>Pseudo-aligners have an advantage in terms of the time of computation through skipping redundant hash-mappings </a:t>
            </a:r>
          </a:p>
        </p:txBody>
      </p:sp>
      <p:grpSp>
        <p:nvGrpSpPr>
          <p:cNvPr id="5" name="Group 4">
            <a:extLst>
              <a:ext uri="{FF2B5EF4-FFF2-40B4-BE49-F238E27FC236}">
                <a16:creationId xmlns:a16="http://schemas.microsoft.com/office/drawing/2014/main" id="{646650DF-1AA8-CCA4-43B8-BE08C8AD982C}"/>
              </a:ext>
            </a:extLst>
          </p:cNvPr>
          <p:cNvGrpSpPr/>
          <p:nvPr/>
        </p:nvGrpSpPr>
        <p:grpSpPr>
          <a:xfrm>
            <a:off x="3338682" y="3590760"/>
            <a:ext cx="5514632" cy="2990055"/>
            <a:chOff x="3085321" y="3133488"/>
            <a:chExt cx="6021357" cy="3359387"/>
          </a:xfrm>
        </p:grpSpPr>
        <p:pic>
          <p:nvPicPr>
            <p:cNvPr id="16" name="Picture 15" descr="Diagram&#10;&#10;Description automatically generated">
              <a:extLst>
                <a:ext uri="{FF2B5EF4-FFF2-40B4-BE49-F238E27FC236}">
                  <a16:creationId xmlns:a16="http://schemas.microsoft.com/office/drawing/2014/main" id="{51CDDB46-DE78-27F9-25DE-C4614EB87324}"/>
                </a:ext>
              </a:extLst>
            </p:cNvPr>
            <p:cNvPicPr>
              <a:picLocks noChangeAspect="1"/>
            </p:cNvPicPr>
            <p:nvPr/>
          </p:nvPicPr>
          <p:blipFill>
            <a:blip r:embed="rId2"/>
            <a:stretch>
              <a:fillRect/>
            </a:stretch>
          </p:blipFill>
          <p:spPr>
            <a:xfrm>
              <a:off x="3085321" y="3133488"/>
              <a:ext cx="6021357" cy="2908538"/>
            </a:xfrm>
            <a:prstGeom prst="rect">
              <a:avLst/>
            </a:prstGeom>
          </p:spPr>
        </p:pic>
        <p:sp>
          <p:nvSpPr>
            <p:cNvPr id="4" name="TextBox 3">
              <a:extLst>
                <a:ext uri="{FF2B5EF4-FFF2-40B4-BE49-F238E27FC236}">
                  <a16:creationId xmlns:a16="http://schemas.microsoft.com/office/drawing/2014/main" id="{413B00AB-6BA9-6689-AF4A-1FC52E0CC72A}"/>
                </a:ext>
              </a:extLst>
            </p:cNvPr>
            <p:cNvSpPr txBox="1"/>
            <p:nvPr/>
          </p:nvSpPr>
          <p:spPr>
            <a:xfrm>
              <a:off x="3754589" y="6215876"/>
              <a:ext cx="4682820" cy="276999"/>
            </a:xfrm>
            <a:prstGeom prst="rect">
              <a:avLst/>
            </a:prstGeom>
            <a:noFill/>
          </p:spPr>
          <p:txBody>
            <a:bodyPr wrap="none" rtlCol="0">
              <a:spAutoFit/>
            </a:bodyPr>
            <a:lstStyle/>
            <a:p>
              <a:r>
                <a:rPr lang="en-US" sz="1200" dirty="0"/>
                <a:t>https://</a:t>
              </a:r>
              <a:r>
                <a:rPr lang="en-US" sz="1200" dirty="0" err="1"/>
                <a:t>tinyheero.github.io</a:t>
              </a:r>
              <a:r>
                <a:rPr lang="en-US" sz="1200" dirty="0"/>
                <a:t>/2015/09/02/pseudoalignments-</a:t>
              </a:r>
              <a:r>
                <a:rPr lang="en-US" sz="1200" dirty="0" err="1"/>
                <a:t>kallisto.html</a:t>
              </a:r>
              <a:endParaRPr lang="en-US" sz="1200" dirty="0"/>
            </a:p>
          </p:txBody>
        </p:sp>
      </p:grpSp>
    </p:spTree>
    <p:extLst>
      <p:ext uri="{BB962C8B-B14F-4D97-AF65-F5344CB8AC3E}">
        <p14:creationId xmlns:p14="http://schemas.microsoft.com/office/powerpoint/2010/main" val="1714207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D29B-AC4D-2231-398A-6DC832A36F13}"/>
              </a:ext>
            </a:extLst>
          </p:cNvPr>
          <p:cNvSpPr>
            <a:spLocks noGrp="1"/>
          </p:cNvSpPr>
          <p:nvPr>
            <p:ph type="title"/>
          </p:nvPr>
        </p:nvSpPr>
        <p:spPr/>
        <p:txBody>
          <a:bodyPr/>
          <a:lstStyle/>
          <a:p>
            <a:r>
              <a:rPr lang="en-US" dirty="0"/>
              <a:t>Comparison</a:t>
            </a:r>
          </a:p>
        </p:txBody>
      </p:sp>
      <p:graphicFrame>
        <p:nvGraphicFramePr>
          <p:cNvPr id="8" name="Table 8">
            <a:extLst>
              <a:ext uri="{FF2B5EF4-FFF2-40B4-BE49-F238E27FC236}">
                <a16:creationId xmlns:a16="http://schemas.microsoft.com/office/drawing/2014/main" id="{6C110D28-B843-F118-C1DF-26688BA6CDF5}"/>
              </a:ext>
            </a:extLst>
          </p:cNvPr>
          <p:cNvGraphicFramePr>
            <a:graphicFrameLocks noGrp="1"/>
          </p:cNvGraphicFramePr>
          <p:nvPr>
            <p:extLst>
              <p:ext uri="{D42A27DB-BD31-4B8C-83A1-F6EECF244321}">
                <p14:modId xmlns:p14="http://schemas.microsoft.com/office/powerpoint/2010/main" val="2771232421"/>
              </p:ext>
            </p:extLst>
          </p:nvPr>
        </p:nvGraphicFramePr>
        <p:xfrm>
          <a:off x="951346" y="1908684"/>
          <a:ext cx="10284690" cy="4090334"/>
        </p:xfrm>
        <a:graphic>
          <a:graphicData uri="http://schemas.openxmlformats.org/drawingml/2006/table">
            <a:tbl>
              <a:tblPr firstRow="1" bandRow="1">
                <a:tableStyleId>{5C22544A-7EE6-4342-B048-85BDC9FD1C3A}</a:tableStyleId>
              </a:tblPr>
              <a:tblGrid>
                <a:gridCol w="7389090">
                  <a:extLst>
                    <a:ext uri="{9D8B030D-6E8A-4147-A177-3AD203B41FA5}">
                      <a16:colId xmlns:a16="http://schemas.microsoft.com/office/drawing/2014/main" val="3752223813"/>
                    </a:ext>
                  </a:extLst>
                </a:gridCol>
                <a:gridCol w="1440873">
                  <a:extLst>
                    <a:ext uri="{9D8B030D-6E8A-4147-A177-3AD203B41FA5}">
                      <a16:colId xmlns:a16="http://schemas.microsoft.com/office/drawing/2014/main" val="3759562014"/>
                    </a:ext>
                  </a:extLst>
                </a:gridCol>
                <a:gridCol w="1454727">
                  <a:extLst>
                    <a:ext uri="{9D8B030D-6E8A-4147-A177-3AD203B41FA5}">
                      <a16:colId xmlns:a16="http://schemas.microsoft.com/office/drawing/2014/main" val="3904331106"/>
                    </a:ext>
                  </a:extLst>
                </a:gridCol>
              </a:tblGrid>
              <a:tr h="468751">
                <a:tc>
                  <a:txBody>
                    <a:bodyPr/>
                    <a:lstStyle/>
                    <a:p>
                      <a:r>
                        <a:rPr lang="en-US" dirty="0"/>
                        <a:t>Feature</a:t>
                      </a:r>
                    </a:p>
                  </a:txBody>
                  <a:tcPr/>
                </a:tc>
                <a:tc>
                  <a:txBody>
                    <a:bodyPr/>
                    <a:lstStyle/>
                    <a:p>
                      <a:pPr algn="ctr"/>
                      <a:r>
                        <a:rPr lang="en-US" dirty="0"/>
                        <a:t>Salmon</a:t>
                      </a:r>
                    </a:p>
                  </a:txBody>
                  <a:tcPr/>
                </a:tc>
                <a:tc>
                  <a:txBody>
                    <a:bodyPr/>
                    <a:lstStyle/>
                    <a:p>
                      <a:pPr algn="ctr"/>
                      <a:r>
                        <a:rPr lang="en-US" dirty="0"/>
                        <a:t>STAR</a:t>
                      </a:r>
                    </a:p>
                  </a:txBody>
                  <a:tcPr/>
                </a:tc>
                <a:extLst>
                  <a:ext uri="{0D108BD9-81ED-4DB2-BD59-A6C34878D82A}">
                    <a16:rowId xmlns:a16="http://schemas.microsoft.com/office/drawing/2014/main" val="41447742"/>
                  </a:ext>
                </a:extLst>
              </a:tr>
              <a:tr h="468751">
                <a:tc>
                  <a:txBody>
                    <a:bodyPr/>
                    <a:lstStyle/>
                    <a:p>
                      <a:r>
                        <a:rPr lang="en-US" dirty="0"/>
                        <a:t>Genome Reference</a:t>
                      </a:r>
                    </a:p>
                  </a:txBody>
                  <a:tcPr/>
                </a:tc>
                <a:tc>
                  <a:txBody>
                    <a:bodyPr/>
                    <a:lstStyle/>
                    <a:p>
                      <a:pPr algn="ctr"/>
                      <a:endParaRPr lang="en-US" dirty="0"/>
                    </a:p>
                  </a:txBody>
                  <a:tcPr/>
                </a:tc>
                <a:tc>
                  <a:txBody>
                    <a:bodyPr/>
                    <a:lstStyle/>
                    <a:p>
                      <a:pPr algn="ctr"/>
                      <a:r>
                        <a:rPr lang="en-US" dirty="0"/>
                        <a:t>x</a:t>
                      </a:r>
                    </a:p>
                  </a:txBody>
                  <a:tcPr/>
                </a:tc>
                <a:extLst>
                  <a:ext uri="{0D108BD9-81ED-4DB2-BD59-A6C34878D82A}">
                    <a16:rowId xmlns:a16="http://schemas.microsoft.com/office/drawing/2014/main" val="1887064396"/>
                  </a:ext>
                </a:extLst>
              </a:tr>
              <a:tr h="468751">
                <a:tc>
                  <a:txBody>
                    <a:bodyPr/>
                    <a:lstStyle/>
                    <a:p>
                      <a:r>
                        <a:rPr lang="en-US" dirty="0"/>
                        <a:t>Transcriptome Reference</a:t>
                      </a:r>
                    </a:p>
                  </a:txBody>
                  <a:tcPr/>
                </a:tc>
                <a:tc>
                  <a:txBody>
                    <a:bodyPr/>
                    <a:lstStyle/>
                    <a:p>
                      <a:pPr algn="ctr"/>
                      <a:r>
                        <a:rPr lang="en-US" dirty="0"/>
                        <a:t>x</a:t>
                      </a:r>
                    </a:p>
                  </a:txBody>
                  <a:tcPr/>
                </a:tc>
                <a:tc>
                  <a:txBody>
                    <a:bodyPr/>
                    <a:lstStyle/>
                    <a:p>
                      <a:pPr algn="ctr"/>
                      <a:r>
                        <a:rPr lang="en-US" dirty="0"/>
                        <a:t>x</a:t>
                      </a:r>
                    </a:p>
                  </a:txBody>
                  <a:tcPr/>
                </a:tc>
                <a:extLst>
                  <a:ext uri="{0D108BD9-81ED-4DB2-BD59-A6C34878D82A}">
                    <a16:rowId xmlns:a16="http://schemas.microsoft.com/office/drawing/2014/main" val="2236703328"/>
                  </a:ext>
                </a:extLst>
              </a:tr>
              <a:tr h="468751">
                <a:tc>
                  <a:txBody>
                    <a:bodyPr/>
                    <a:lstStyle/>
                    <a:p>
                      <a:r>
                        <a:rPr lang="en-US" dirty="0"/>
                        <a:t>Needs annotation</a:t>
                      </a:r>
                    </a:p>
                  </a:txBody>
                  <a:tcPr/>
                </a:tc>
                <a:tc>
                  <a:txBody>
                    <a:bodyPr/>
                    <a:lstStyle/>
                    <a:p>
                      <a:pPr algn="ctr"/>
                      <a:r>
                        <a:rPr lang="en-US" dirty="0"/>
                        <a:t>x</a:t>
                      </a:r>
                    </a:p>
                  </a:txBody>
                  <a:tcPr/>
                </a:tc>
                <a:tc>
                  <a:txBody>
                    <a:bodyPr/>
                    <a:lstStyle/>
                    <a:p>
                      <a:pPr algn="ctr"/>
                      <a:endParaRPr lang="en-US" dirty="0"/>
                    </a:p>
                  </a:txBody>
                  <a:tcPr/>
                </a:tc>
                <a:extLst>
                  <a:ext uri="{0D108BD9-81ED-4DB2-BD59-A6C34878D82A}">
                    <a16:rowId xmlns:a16="http://schemas.microsoft.com/office/drawing/2014/main" val="3881731281"/>
                  </a:ext>
                </a:extLst>
              </a:tr>
              <a:tr h="468751">
                <a:tc>
                  <a:txBody>
                    <a:bodyPr/>
                    <a:lstStyle/>
                    <a:p>
                      <a:r>
                        <a:rPr lang="en-US" dirty="0"/>
                        <a:t>Alignment</a:t>
                      </a:r>
                    </a:p>
                  </a:txBody>
                  <a:tcPr/>
                </a:tc>
                <a:tc>
                  <a:txBody>
                    <a:bodyPr/>
                    <a:lstStyle/>
                    <a:p>
                      <a:pPr algn="ctr"/>
                      <a:endParaRPr lang="en-US" dirty="0"/>
                    </a:p>
                  </a:txBody>
                  <a:tcPr/>
                </a:tc>
                <a:tc>
                  <a:txBody>
                    <a:bodyPr/>
                    <a:lstStyle/>
                    <a:p>
                      <a:pPr algn="ctr"/>
                      <a:r>
                        <a:rPr lang="en-US" dirty="0"/>
                        <a:t>x</a:t>
                      </a:r>
                    </a:p>
                  </a:txBody>
                  <a:tcPr/>
                </a:tc>
                <a:extLst>
                  <a:ext uri="{0D108BD9-81ED-4DB2-BD59-A6C34878D82A}">
                    <a16:rowId xmlns:a16="http://schemas.microsoft.com/office/drawing/2014/main" val="1036582705"/>
                  </a:ext>
                </a:extLst>
              </a:tr>
              <a:tr h="809077">
                <a:tc>
                  <a:txBody>
                    <a:bodyPr/>
                    <a:lstStyle/>
                    <a:p>
                      <a:r>
                        <a:rPr lang="en-US" dirty="0"/>
                        <a:t>Pseudo-alignment (Only quantification)</a:t>
                      </a:r>
                    </a:p>
                  </a:txBody>
                  <a:tcPr/>
                </a:tc>
                <a:tc>
                  <a:txBody>
                    <a:bodyPr/>
                    <a:lstStyle/>
                    <a:p>
                      <a:pPr algn="ctr"/>
                      <a:r>
                        <a:rPr lang="en-US" dirty="0"/>
                        <a:t>x</a:t>
                      </a:r>
                    </a:p>
                  </a:txBody>
                  <a:tcPr/>
                </a:tc>
                <a:tc>
                  <a:txBody>
                    <a:bodyPr/>
                    <a:lstStyle/>
                    <a:p>
                      <a:pPr algn="ctr"/>
                      <a:r>
                        <a:rPr lang="en-US" dirty="0"/>
                        <a:t>x</a:t>
                      </a:r>
                    </a:p>
                  </a:txBody>
                  <a:tcPr/>
                </a:tc>
                <a:extLst>
                  <a:ext uri="{0D108BD9-81ED-4DB2-BD59-A6C34878D82A}">
                    <a16:rowId xmlns:a16="http://schemas.microsoft.com/office/drawing/2014/main" val="1797660669"/>
                  </a:ext>
                </a:extLst>
              </a:tr>
              <a:tr h="468751">
                <a:tc>
                  <a:txBody>
                    <a:bodyPr/>
                    <a:lstStyle/>
                    <a:p>
                      <a:r>
                        <a:rPr lang="en-US" dirty="0"/>
                        <a:t>Expression Values</a:t>
                      </a:r>
                    </a:p>
                  </a:txBody>
                  <a:tcPr/>
                </a:tc>
                <a:tc>
                  <a:txBody>
                    <a:bodyPr/>
                    <a:lstStyle/>
                    <a:p>
                      <a:pPr algn="ctr"/>
                      <a:r>
                        <a:rPr lang="en-US" dirty="0"/>
                        <a:t>x</a:t>
                      </a:r>
                    </a:p>
                  </a:txBody>
                  <a:tcPr/>
                </a:tc>
                <a:tc>
                  <a:txBody>
                    <a:bodyPr/>
                    <a:lstStyle/>
                    <a:p>
                      <a:pPr algn="ctr"/>
                      <a:r>
                        <a:rPr lang="en-US" dirty="0"/>
                        <a:t>x</a:t>
                      </a:r>
                    </a:p>
                  </a:txBody>
                  <a:tcPr/>
                </a:tc>
                <a:extLst>
                  <a:ext uri="{0D108BD9-81ED-4DB2-BD59-A6C34878D82A}">
                    <a16:rowId xmlns:a16="http://schemas.microsoft.com/office/drawing/2014/main" val="934886507"/>
                  </a:ext>
                </a:extLst>
              </a:tr>
              <a:tr h="468751">
                <a:tc>
                  <a:txBody>
                    <a:bodyPr/>
                    <a:lstStyle/>
                    <a:p>
                      <a:r>
                        <a:rPr lang="en-US" dirty="0"/>
                        <a:t>Splice aware</a:t>
                      </a:r>
                    </a:p>
                  </a:txBody>
                  <a:tcPr/>
                </a:tc>
                <a:tc>
                  <a:txBody>
                    <a:bodyPr/>
                    <a:lstStyle/>
                    <a:p>
                      <a:pPr algn="ctr"/>
                      <a:endParaRPr lang="en-US" dirty="0"/>
                    </a:p>
                  </a:txBody>
                  <a:tcPr/>
                </a:tc>
                <a:tc>
                  <a:txBody>
                    <a:bodyPr/>
                    <a:lstStyle/>
                    <a:p>
                      <a:pPr algn="ctr"/>
                      <a:r>
                        <a:rPr lang="en-US" dirty="0"/>
                        <a:t>x</a:t>
                      </a:r>
                    </a:p>
                  </a:txBody>
                  <a:tcPr/>
                </a:tc>
                <a:extLst>
                  <a:ext uri="{0D108BD9-81ED-4DB2-BD59-A6C34878D82A}">
                    <a16:rowId xmlns:a16="http://schemas.microsoft.com/office/drawing/2014/main" val="4182011325"/>
                  </a:ext>
                </a:extLst>
              </a:tr>
            </a:tbl>
          </a:graphicData>
        </a:graphic>
      </p:graphicFrame>
    </p:spTree>
    <p:extLst>
      <p:ext uri="{BB962C8B-B14F-4D97-AF65-F5344CB8AC3E}">
        <p14:creationId xmlns:p14="http://schemas.microsoft.com/office/powerpoint/2010/main" val="4278760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ADE4-B190-7163-9A4F-ABFF10A777BB}"/>
              </a:ext>
            </a:extLst>
          </p:cNvPr>
          <p:cNvSpPr>
            <a:spLocks noGrp="1"/>
          </p:cNvSpPr>
          <p:nvPr>
            <p:ph type="title"/>
          </p:nvPr>
        </p:nvSpPr>
        <p:spPr/>
        <p:txBody>
          <a:bodyPr/>
          <a:lstStyle/>
          <a:p>
            <a:r>
              <a:rPr lang="en-US" dirty="0"/>
              <a:t>Why does Salmon need a transcriptome?</a:t>
            </a:r>
          </a:p>
        </p:txBody>
      </p:sp>
      <p:pic>
        <p:nvPicPr>
          <p:cNvPr id="10" name="Picture 9" descr="Graphical user interface, text, application, email&#10;&#10;Description automatically generated">
            <a:extLst>
              <a:ext uri="{FF2B5EF4-FFF2-40B4-BE49-F238E27FC236}">
                <a16:creationId xmlns:a16="http://schemas.microsoft.com/office/drawing/2014/main" id="{73ABD73C-537C-E8DC-B2C2-EFD175522AA9}"/>
              </a:ext>
            </a:extLst>
          </p:cNvPr>
          <p:cNvPicPr>
            <a:picLocks noChangeAspect="1"/>
          </p:cNvPicPr>
          <p:nvPr/>
        </p:nvPicPr>
        <p:blipFill>
          <a:blip r:embed="rId2"/>
          <a:stretch>
            <a:fillRect/>
          </a:stretch>
        </p:blipFill>
        <p:spPr>
          <a:xfrm>
            <a:off x="782794" y="1486963"/>
            <a:ext cx="5077547" cy="1942037"/>
          </a:xfrm>
          <a:prstGeom prst="rect">
            <a:avLst/>
          </a:prstGeom>
        </p:spPr>
      </p:pic>
      <p:pic>
        <p:nvPicPr>
          <p:cNvPr id="12" name="Picture 11" descr="Diagram&#10;&#10;Description automatically generated">
            <a:extLst>
              <a:ext uri="{FF2B5EF4-FFF2-40B4-BE49-F238E27FC236}">
                <a16:creationId xmlns:a16="http://schemas.microsoft.com/office/drawing/2014/main" id="{2E8056AC-892E-D4FC-674F-1EFC4B41B451}"/>
              </a:ext>
            </a:extLst>
          </p:cNvPr>
          <p:cNvPicPr>
            <a:picLocks noChangeAspect="1"/>
          </p:cNvPicPr>
          <p:nvPr/>
        </p:nvPicPr>
        <p:blipFill>
          <a:blip r:embed="rId3"/>
          <a:stretch>
            <a:fillRect/>
          </a:stretch>
        </p:blipFill>
        <p:spPr>
          <a:xfrm>
            <a:off x="6276257" y="1486964"/>
            <a:ext cx="5077543" cy="1942036"/>
          </a:xfrm>
          <a:prstGeom prst="rect">
            <a:avLst/>
          </a:prstGeom>
        </p:spPr>
      </p:pic>
      <p:pic>
        <p:nvPicPr>
          <p:cNvPr id="14" name="Picture 13" descr="Diagram&#10;&#10;Description automatically generated">
            <a:extLst>
              <a:ext uri="{FF2B5EF4-FFF2-40B4-BE49-F238E27FC236}">
                <a16:creationId xmlns:a16="http://schemas.microsoft.com/office/drawing/2014/main" id="{CF30C93E-567E-0294-9925-5642F0F0D52E}"/>
              </a:ext>
            </a:extLst>
          </p:cNvPr>
          <p:cNvPicPr>
            <a:picLocks noChangeAspect="1"/>
          </p:cNvPicPr>
          <p:nvPr/>
        </p:nvPicPr>
        <p:blipFill>
          <a:blip r:embed="rId4"/>
          <a:stretch>
            <a:fillRect/>
          </a:stretch>
        </p:blipFill>
        <p:spPr>
          <a:xfrm>
            <a:off x="1584296" y="4035081"/>
            <a:ext cx="8968004" cy="1942036"/>
          </a:xfrm>
          <a:prstGeom prst="rect">
            <a:avLst/>
          </a:prstGeom>
        </p:spPr>
      </p:pic>
    </p:spTree>
    <p:extLst>
      <p:ext uri="{BB962C8B-B14F-4D97-AF65-F5344CB8AC3E}">
        <p14:creationId xmlns:p14="http://schemas.microsoft.com/office/powerpoint/2010/main" val="3442358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ADE4-B190-7163-9A4F-ABFF10A777BB}"/>
              </a:ext>
            </a:extLst>
          </p:cNvPr>
          <p:cNvSpPr>
            <a:spLocks noGrp="1"/>
          </p:cNvSpPr>
          <p:nvPr>
            <p:ph type="title"/>
          </p:nvPr>
        </p:nvSpPr>
        <p:spPr/>
        <p:txBody>
          <a:bodyPr/>
          <a:lstStyle/>
          <a:p>
            <a:r>
              <a:rPr lang="en-US" dirty="0"/>
              <a:t>Why does Salmon need a transcriptome?</a:t>
            </a:r>
          </a:p>
        </p:txBody>
      </p:sp>
      <p:pic>
        <p:nvPicPr>
          <p:cNvPr id="6" name="Picture 5" descr="A picture containing chart&#10;&#10;Description automatically generated">
            <a:extLst>
              <a:ext uri="{FF2B5EF4-FFF2-40B4-BE49-F238E27FC236}">
                <a16:creationId xmlns:a16="http://schemas.microsoft.com/office/drawing/2014/main" id="{C20510D3-D1BC-CB2B-FB30-A116EBE71708}"/>
              </a:ext>
            </a:extLst>
          </p:cNvPr>
          <p:cNvPicPr>
            <a:picLocks noChangeAspect="1"/>
          </p:cNvPicPr>
          <p:nvPr/>
        </p:nvPicPr>
        <p:blipFill>
          <a:blip r:embed="rId2"/>
          <a:stretch>
            <a:fillRect/>
          </a:stretch>
        </p:blipFill>
        <p:spPr>
          <a:xfrm>
            <a:off x="515194" y="1772452"/>
            <a:ext cx="5401622" cy="3313095"/>
          </a:xfrm>
          <a:prstGeom prst="rect">
            <a:avLst/>
          </a:prstGeom>
        </p:spPr>
      </p:pic>
      <p:pic>
        <p:nvPicPr>
          <p:cNvPr id="8" name="Picture 7" descr="Graphical user interface, text&#10;&#10;Description automatically generated with medium confidence">
            <a:extLst>
              <a:ext uri="{FF2B5EF4-FFF2-40B4-BE49-F238E27FC236}">
                <a16:creationId xmlns:a16="http://schemas.microsoft.com/office/drawing/2014/main" id="{8B4B8CB2-A11D-2867-9EFD-D5AB184519AC}"/>
              </a:ext>
            </a:extLst>
          </p:cNvPr>
          <p:cNvPicPr>
            <a:picLocks noChangeAspect="1"/>
          </p:cNvPicPr>
          <p:nvPr/>
        </p:nvPicPr>
        <p:blipFill>
          <a:blip r:embed="rId3"/>
          <a:stretch>
            <a:fillRect/>
          </a:stretch>
        </p:blipFill>
        <p:spPr>
          <a:xfrm>
            <a:off x="6275186" y="1772452"/>
            <a:ext cx="4851559" cy="3313095"/>
          </a:xfrm>
          <a:prstGeom prst="rect">
            <a:avLst/>
          </a:prstGeom>
        </p:spPr>
      </p:pic>
    </p:spTree>
    <p:extLst>
      <p:ext uri="{BB962C8B-B14F-4D97-AF65-F5344CB8AC3E}">
        <p14:creationId xmlns:p14="http://schemas.microsoft.com/office/powerpoint/2010/main" val="1534313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C9F8-CBE6-713F-6187-A0A8FDAB190A}"/>
              </a:ext>
            </a:extLst>
          </p:cNvPr>
          <p:cNvSpPr>
            <a:spLocks noGrp="1"/>
          </p:cNvSpPr>
          <p:nvPr>
            <p:ph type="title"/>
          </p:nvPr>
        </p:nvSpPr>
        <p:spPr/>
        <p:txBody>
          <a:bodyPr/>
          <a:lstStyle/>
          <a:p>
            <a:r>
              <a:rPr lang="en-US" dirty="0"/>
              <a:t>Dataset</a:t>
            </a:r>
          </a:p>
        </p:txBody>
      </p:sp>
      <p:pic>
        <p:nvPicPr>
          <p:cNvPr id="5" name="Picture 4" descr="Graphical user interface, diagram, website&#10;&#10;Description automatically generated">
            <a:extLst>
              <a:ext uri="{FF2B5EF4-FFF2-40B4-BE49-F238E27FC236}">
                <a16:creationId xmlns:a16="http://schemas.microsoft.com/office/drawing/2014/main" id="{9CCA5B48-465D-ACD5-1504-2A9BB7BEBD7A}"/>
              </a:ext>
            </a:extLst>
          </p:cNvPr>
          <p:cNvPicPr>
            <a:picLocks noChangeAspect="1"/>
          </p:cNvPicPr>
          <p:nvPr/>
        </p:nvPicPr>
        <p:blipFill>
          <a:blip r:embed="rId2"/>
          <a:stretch>
            <a:fillRect/>
          </a:stretch>
        </p:blipFill>
        <p:spPr>
          <a:xfrm>
            <a:off x="6230813" y="365125"/>
            <a:ext cx="5407006" cy="5952328"/>
          </a:xfrm>
          <a:prstGeom prst="rect">
            <a:avLst/>
          </a:prstGeom>
        </p:spPr>
      </p:pic>
      <p:grpSp>
        <p:nvGrpSpPr>
          <p:cNvPr id="3" name="Group 2">
            <a:extLst>
              <a:ext uri="{FF2B5EF4-FFF2-40B4-BE49-F238E27FC236}">
                <a16:creationId xmlns:a16="http://schemas.microsoft.com/office/drawing/2014/main" id="{7F58AC41-8D67-47A9-A6B6-3127B9D7EFF1}"/>
              </a:ext>
            </a:extLst>
          </p:cNvPr>
          <p:cNvGrpSpPr/>
          <p:nvPr/>
        </p:nvGrpSpPr>
        <p:grpSpPr>
          <a:xfrm>
            <a:off x="838200" y="2000654"/>
            <a:ext cx="5365178" cy="3347709"/>
            <a:chOff x="554176" y="1690688"/>
            <a:chExt cx="5365178" cy="3347709"/>
          </a:xfrm>
        </p:grpSpPr>
        <p:sp>
          <p:nvSpPr>
            <p:cNvPr id="7" name="TextBox 6">
              <a:extLst>
                <a:ext uri="{FF2B5EF4-FFF2-40B4-BE49-F238E27FC236}">
                  <a16:creationId xmlns:a16="http://schemas.microsoft.com/office/drawing/2014/main" id="{C3B4B80D-4E97-E010-67B4-ABA046B316F9}"/>
                </a:ext>
              </a:extLst>
            </p:cNvPr>
            <p:cNvSpPr txBox="1"/>
            <p:nvPr/>
          </p:nvSpPr>
          <p:spPr>
            <a:xfrm>
              <a:off x="554178" y="1690688"/>
              <a:ext cx="5365176" cy="646331"/>
            </a:xfrm>
            <a:prstGeom prst="rect">
              <a:avLst/>
            </a:prstGeom>
            <a:noFill/>
          </p:spPr>
          <p:txBody>
            <a:bodyPr wrap="square" rtlCol="0">
              <a:spAutoFit/>
            </a:bodyPr>
            <a:lstStyle/>
            <a:p>
              <a:pPr algn="just"/>
              <a:r>
                <a:rPr lang="en-US" dirty="0"/>
                <a:t>Experimental design: Astrocytes mRNA profiles of wild type and Spp1 KO neonatal mice</a:t>
              </a:r>
            </a:p>
          </p:txBody>
        </p:sp>
        <p:sp>
          <p:nvSpPr>
            <p:cNvPr id="8" name="TextBox 7">
              <a:extLst>
                <a:ext uri="{FF2B5EF4-FFF2-40B4-BE49-F238E27FC236}">
                  <a16:creationId xmlns:a16="http://schemas.microsoft.com/office/drawing/2014/main" id="{883B61B1-3BD3-75BB-2BBE-60DA5BA59030}"/>
                </a:ext>
              </a:extLst>
            </p:cNvPr>
            <p:cNvSpPr txBox="1"/>
            <p:nvPr/>
          </p:nvSpPr>
          <p:spPr>
            <a:xfrm>
              <a:off x="554176" y="2505670"/>
              <a:ext cx="5365175" cy="923330"/>
            </a:xfrm>
            <a:prstGeom prst="rect">
              <a:avLst/>
            </a:prstGeom>
            <a:noFill/>
          </p:spPr>
          <p:txBody>
            <a:bodyPr wrap="square" rtlCol="0">
              <a:spAutoFit/>
            </a:bodyPr>
            <a:lstStyle/>
            <a:p>
              <a:pPr algn="just"/>
              <a:r>
                <a:rPr lang="en-US" b="1" dirty="0"/>
                <a:t>Sequencing - </a:t>
              </a:r>
              <a:r>
                <a:rPr lang="en-US" dirty="0"/>
                <a:t>Illumina NovaSeq 6000</a:t>
              </a:r>
            </a:p>
            <a:p>
              <a:pPr algn="just"/>
              <a:r>
                <a:rPr lang="en-US" b="1" dirty="0"/>
                <a:t>Alignment (GRCm38) - </a:t>
              </a:r>
              <a:r>
                <a:rPr lang="en-US" dirty="0"/>
                <a:t>STAR software package </a:t>
              </a:r>
            </a:p>
            <a:p>
              <a:pPr algn="just"/>
              <a:r>
                <a:rPr lang="en-US" b="1" dirty="0"/>
                <a:t>Differential expression analysis - </a:t>
              </a:r>
              <a:r>
                <a:rPr lang="en-US" dirty="0"/>
                <a:t>DESeq2</a:t>
              </a:r>
            </a:p>
          </p:txBody>
        </p:sp>
        <p:sp>
          <p:nvSpPr>
            <p:cNvPr id="9" name="TextBox 8">
              <a:extLst>
                <a:ext uri="{FF2B5EF4-FFF2-40B4-BE49-F238E27FC236}">
                  <a16:creationId xmlns:a16="http://schemas.microsoft.com/office/drawing/2014/main" id="{0DB22796-1E33-2921-BE61-105C4E5DC660}"/>
                </a:ext>
              </a:extLst>
            </p:cNvPr>
            <p:cNvSpPr txBox="1"/>
            <p:nvPr/>
          </p:nvSpPr>
          <p:spPr>
            <a:xfrm>
              <a:off x="554176" y="3561069"/>
              <a:ext cx="5365173" cy="1477328"/>
            </a:xfrm>
            <a:prstGeom prst="rect">
              <a:avLst/>
            </a:prstGeom>
            <a:noFill/>
          </p:spPr>
          <p:txBody>
            <a:bodyPr wrap="square" rtlCol="0">
              <a:spAutoFit/>
            </a:bodyPr>
            <a:lstStyle/>
            <a:p>
              <a:pPr algn="just"/>
              <a:r>
                <a:rPr lang="en-US" b="1" dirty="0"/>
                <a:t>Results: </a:t>
              </a:r>
            </a:p>
            <a:p>
              <a:pPr algn="just"/>
              <a:r>
                <a:rPr lang="en-US" b="1" dirty="0"/>
                <a:t>Reads obtained - </a:t>
              </a:r>
              <a:r>
                <a:rPr lang="en-US" dirty="0"/>
                <a:t>40 million raw reads per sample </a:t>
              </a:r>
            </a:p>
            <a:p>
              <a:pPr algn="just"/>
              <a:r>
                <a:rPr lang="en-US" b="1" dirty="0"/>
                <a:t>DEGs - </a:t>
              </a:r>
              <a:r>
                <a:rPr lang="en-US" dirty="0"/>
                <a:t>3624 (fold change ≥1.5 and p value &lt;0.05) </a:t>
              </a:r>
            </a:p>
            <a:p>
              <a:pPr algn="just"/>
              <a:r>
                <a:rPr lang="en-US" dirty="0"/>
                <a:t>1991 were upregulated and 1633 were downregulated in the Spp1−/− astrocytes</a:t>
              </a:r>
            </a:p>
          </p:txBody>
        </p:sp>
      </p:grpSp>
    </p:spTree>
    <p:extLst>
      <p:ext uri="{BB962C8B-B14F-4D97-AF65-F5344CB8AC3E}">
        <p14:creationId xmlns:p14="http://schemas.microsoft.com/office/powerpoint/2010/main" val="1127712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2852</TotalTime>
  <Words>2267</Words>
  <Application>Microsoft Macintosh PowerPoint</Application>
  <PresentationFormat>Widescreen</PresentationFormat>
  <Paragraphs>180</Paragraphs>
  <Slides>31</Slides>
  <Notes>9</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AdvPSA183</vt:lpstr>
      <vt:lpstr>Arial</vt:lpstr>
      <vt:lpstr>Calibri</vt:lpstr>
      <vt:lpstr>Calibri Light</vt:lpstr>
      <vt:lpstr>Office Theme</vt:lpstr>
      <vt:lpstr>Salmon vs STAR</vt:lpstr>
      <vt:lpstr>Project learning objectives</vt:lpstr>
      <vt:lpstr>The Question</vt:lpstr>
      <vt:lpstr>Decisions Decisions</vt:lpstr>
      <vt:lpstr>What is pseudo-alignment? </vt:lpstr>
      <vt:lpstr>Comparison</vt:lpstr>
      <vt:lpstr>Why does Salmon need a transcriptome?</vt:lpstr>
      <vt:lpstr>Why does Salmon need a transcriptome?</vt:lpstr>
      <vt:lpstr>Dataset</vt:lpstr>
      <vt:lpstr>Rationale</vt:lpstr>
      <vt:lpstr>Observations</vt:lpstr>
      <vt:lpstr>Results of the study</vt:lpstr>
      <vt:lpstr>Limitations of the study </vt:lpstr>
      <vt:lpstr>FASTQC</vt:lpstr>
      <vt:lpstr>STAR Alignment QC</vt:lpstr>
      <vt:lpstr>Salmon Quant QC</vt:lpstr>
      <vt:lpstr>DESeq – Exploratory Data Analysis</vt:lpstr>
      <vt:lpstr>DESeq </vt:lpstr>
      <vt:lpstr>DESeq - DEGs</vt:lpstr>
      <vt:lpstr>KEGG Enrichment</vt:lpstr>
      <vt:lpstr>Results</vt:lpstr>
      <vt:lpstr>Background</vt:lpstr>
      <vt:lpstr>Results</vt:lpstr>
      <vt:lpstr>Naïve validation – Pan Reactive Genes up-regulated in SPP1_KO samples</vt:lpstr>
      <vt:lpstr>Naïve validation – A1-Specific Genes up-regulated in SPP1_KO samples</vt:lpstr>
      <vt:lpstr>Naïve validation – A2-Specific Genes down-regulated in SPP1_KO samples</vt:lpstr>
      <vt:lpstr>Conclusions</vt:lpstr>
      <vt:lpstr>Discussion/Problems Encountered</vt:lpstr>
      <vt:lpstr>Datasets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Salmon vs STAR</dc:title>
  <dc:creator>mohith reddy arikatla</dc:creator>
  <cp:lastModifiedBy>mohith reddy arikatla</cp:lastModifiedBy>
  <cp:revision>7</cp:revision>
  <dcterms:created xsi:type="dcterms:W3CDTF">2023-04-25T07:55:01Z</dcterms:created>
  <dcterms:modified xsi:type="dcterms:W3CDTF">2023-04-27T07:32:02Z</dcterms:modified>
</cp:coreProperties>
</file>